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9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7" r:id="rId20"/>
    <p:sldId id="276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AB2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75396" autoAdjust="0"/>
  </p:normalViewPr>
  <p:slideViewPr>
    <p:cSldViewPr>
      <p:cViewPr varScale="1">
        <p:scale>
          <a:sx n="68" d="100"/>
          <a:sy n="68" d="100"/>
        </p:scale>
        <p:origin x="-20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988E1-2F83-4B2C-9700-10CDFB4CF781}" type="datetimeFigureOut">
              <a:rPr lang="es-CO" smtClean="0"/>
              <a:pPr/>
              <a:t>10/09/2013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626E7-B094-40A8-BDB6-2F74C3BFC9AC}" type="slidenum">
              <a:rPr lang="es-CO" smtClean="0"/>
              <a:pPr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352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131</a:t>
            </a:r>
          </a:p>
          <a:p>
            <a:r>
              <a:rPr lang="es-CO" dirty="0" err="1" smtClean="0"/>
              <a:t>Suggestions</a:t>
            </a:r>
            <a:r>
              <a:rPr lang="es-CO" dirty="0" smtClean="0"/>
              <a:t>: </a:t>
            </a:r>
          </a:p>
          <a:p>
            <a:r>
              <a:rPr lang="es-CO" dirty="0" smtClean="0"/>
              <a:t>-</a:t>
            </a:r>
            <a:r>
              <a:rPr lang="en-US" noProof="0" dirty="0" smtClean="0"/>
              <a:t>Present</a:t>
            </a:r>
            <a:r>
              <a:rPr lang="en-US" baseline="0" noProof="0" dirty="0" smtClean="0"/>
              <a:t> the communicative goals of the lesson. </a:t>
            </a:r>
          </a:p>
          <a:p>
            <a:r>
              <a:rPr lang="en-US" baseline="0" noProof="0" dirty="0" smtClean="0"/>
              <a:t>- Discuss the concept of “melting pot” with the class</a:t>
            </a:r>
          </a:p>
          <a:p>
            <a:r>
              <a:rPr lang="en-US" baseline="0" noProof="0" dirty="0" smtClean="0"/>
              <a:t>- Present a collage of pictures that represent cultural fusion in the US to introduce the theme of the lesson.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</a:t>
            </a:fld>
            <a:endParaRPr lang="es-CO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145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- Play different</a:t>
            </a:r>
            <a:r>
              <a:rPr lang="en-US" baseline="0" noProof="0" dirty="0" smtClean="0"/>
              <a:t> Latin music rhythms and ask the class to guess what kind of music it is.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10</a:t>
            </a:fld>
            <a:endParaRPr lang="es-CO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146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-Explain (refresh) the usage of formal</a:t>
            </a:r>
            <a:r>
              <a:rPr lang="en-US" baseline="0" noProof="0" dirty="0" smtClean="0"/>
              <a:t> and informal forms of address. </a:t>
            </a:r>
          </a:p>
          <a:p>
            <a:r>
              <a:rPr lang="en-US" baseline="0" noProof="0" dirty="0" smtClean="0"/>
              <a:t>-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10 may be completed as a practice activity before completing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16, page 147, on the textbook.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11</a:t>
            </a:fld>
            <a:endParaRPr lang="es-CO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146</a:t>
            </a:r>
          </a:p>
          <a:p>
            <a:r>
              <a:rPr lang="es-CO" dirty="0" err="1" smtClean="0"/>
              <a:t>Suggestions</a:t>
            </a:r>
            <a:r>
              <a:rPr lang="es-CO" dirty="0" smtClean="0"/>
              <a:t>:</a:t>
            </a:r>
          </a:p>
          <a:p>
            <a:r>
              <a:rPr lang="es-CO" dirty="0" smtClean="0"/>
              <a:t>- Ask </a:t>
            </a:r>
            <a:r>
              <a:rPr lang="es-CO" dirty="0" err="1" smtClean="0"/>
              <a:t>each</a:t>
            </a:r>
            <a:r>
              <a:rPr lang="es-CO" dirty="0" smtClean="0"/>
              <a:t> </a:t>
            </a:r>
            <a:r>
              <a:rPr lang="es-CO" dirty="0" err="1" smtClean="0"/>
              <a:t>group</a:t>
            </a:r>
            <a:r>
              <a:rPr lang="es-CO" dirty="0" smtClean="0"/>
              <a:t> </a:t>
            </a:r>
            <a:r>
              <a:rPr lang="es-CO" dirty="0" err="1" smtClean="0"/>
              <a:t>to</a:t>
            </a:r>
            <a:r>
              <a:rPr lang="es-CO" dirty="0" smtClean="0"/>
              <a:t> share </a:t>
            </a:r>
            <a:r>
              <a:rPr lang="es-CO" dirty="0" err="1" smtClean="0"/>
              <a:t>their</a:t>
            </a:r>
            <a:r>
              <a:rPr lang="es-CO" dirty="0" smtClean="0"/>
              <a:t> </a:t>
            </a:r>
            <a:r>
              <a:rPr lang="es-CO" dirty="0" err="1" smtClean="0"/>
              <a:t>advice</a:t>
            </a:r>
            <a:r>
              <a:rPr lang="es-CO" dirty="0" smtClean="0"/>
              <a:t>/</a:t>
            </a:r>
            <a:r>
              <a:rPr lang="es-CO" dirty="0" err="1" smtClean="0"/>
              <a:t>suggestions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with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class</a:t>
            </a:r>
            <a:r>
              <a:rPr lang="es-CO" baseline="0" dirty="0" smtClean="0"/>
              <a:t>. Ask </a:t>
            </a:r>
            <a:r>
              <a:rPr lang="es-CO" baseline="0" dirty="0" err="1" smtClean="0"/>
              <a:t>other</a:t>
            </a:r>
            <a:r>
              <a:rPr lang="es-CO" baseline="0" dirty="0" smtClean="0"/>
              <a:t> </a:t>
            </a:r>
            <a:r>
              <a:rPr lang="es-CO" baseline="0" dirty="0" err="1" smtClean="0"/>
              <a:t>groups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if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agree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or</a:t>
            </a:r>
            <a:r>
              <a:rPr lang="es-CO" baseline="0" dirty="0" smtClean="0"/>
              <a:t> </a:t>
            </a:r>
            <a:r>
              <a:rPr lang="es-CO" baseline="0" dirty="0" err="1" smtClean="0"/>
              <a:t>disagree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with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given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recommendations</a:t>
            </a:r>
            <a:r>
              <a:rPr lang="es-CO" baseline="0" dirty="0" smtClean="0"/>
              <a:t> and </a:t>
            </a:r>
            <a:r>
              <a:rPr lang="es-CO" baseline="0" dirty="0" err="1" smtClean="0"/>
              <a:t>why</a:t>
            </a:r>
            <a:r>
              <a:rPr lang="es-CO" baseline="0" dirty="0" smtClean="0"/>
              <a:t>. 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12</a:t>
            </a:fld>
            <a:endParaRPr lang="es-CO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149</a:t>
            </a:r>
          </a:p>
          <a:p>
            <a:r>
              <a:rPr lang="es-CO" dirty="0" err="1" smtClean="0"/>
              <a:t>Suggestions</a:t>
            </a:r>
            <a:r>
              <a:rPr lang="es-CO" dirty="0" smtClean="0"/>
              <a:t>:</a:t>
            </a:r>
          </a:p>
          <a:p>
            <a:pPr>
              <a:buFontTx/>
              <a:buChar char="-"/>
            </a:pPr>
            <a:r>
              <a:rPr lang="es-CO" dirty="0" smtClean="0"/>
              <a:t>Play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pictionary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with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class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to</a:t>
            </a:r>
            <a:r>
              <a:rPr lang="es-CO" baseline="0" dirty="0" smtClean="0"/>
              <a:t> </a:t>
            </a:r>
            <a:r>
              <a:rPr lang="es-CO" baseline="0" dirty="0" err="1" smtClean="0"/>
              <a:t>review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vocabulary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on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this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section</a:t>
            </a:r>
            <a:r>
              <a:rPr lang="es-CO" baseline="0" dirty="0" smtClean="0"/>
              <a:t>. </a:t>
            </a:r>
          </a:p>
          <a:p>
            <a:pPr>
              <a:buFontTx/>
              <a:buChar char="-"/>
            </a:pPr>
            <a:r>
              <a:rPr lang="es-CO" baseline="0" dirty="0" smtClean="0"/>
              <a:t> Oral </a:t>
            </a:r>
            <a:r>
              <a:rPr lang="es-CO" baseline="0" dirty="0" err="1" smtClean="0"/>
              <a:t>practice</a:t>
            </a:r>
            <a:r>
              <a:rPr lang="es-CO" baseline="0" dirty="0" smtClean="0"/>
              <a:t>: As a </a:t>
            </a:r>
            <a:r>
              <a:rPr lang="es-CO" baseline="0" dirty="0" err="1" smtClean="0"/>
              <a:t>follow</a:t>
            </a:r>
            <a:r>
              <a:rPr lang="es-CO" baseline="0" dirty="0" smtClean="0"/>
              <a:t>-up </a:t>
            </a:r>
            <a:r>
              <a:rPr lang="es-CO" baseline="0" dirty="0" err="1" smtClean="0"/>
              <a:t>to</a:t>
            </a:r>
            <a:r>
              <a:rPr lang="es-CO" baseline="0" dirty="0" smtClean="0"/>
              <a:t> Actividad 12, </a:t>
            </a:r>
            <a:r>
              <a:rPr lang="es-CO" baseline="0" dirty="0" err="1" smtClean="0"/>
              <a:t>ask</a:t>
            </a:r>
            <a:r>
              <a:rPr lang="es-CO" baseline="0" dirty="0" smtClean="0"/>
              <a:t> </a:t>
            </a:r>
            <a:r>
              <a:rPr lang="es-CO" baseline="0" dirty="0" err="1" smtClean="0"/>
              <a:t>each</a:t>
            </a:r>
            <a:r>
              <a:rPr lang="es-CO" baseline="0" dirty="0" smtClean="0"/>
              <a:t> </a:t>
            </a:r>
            <a:r>
              <a:rPr lang="es-CO" baseline="0" dirty="0" err="1" smtClean="0"/>
              <a:t>group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to</a:t>
            </a:r>
            <a:r>
              <a:rPr lang="es-CO" baseline="0" dirty="0" smtClean="0"/>
              <a:t> prepare a </a:t>
            </a:r>
            <a:r>
              <a:rPr lang="es-CO" baseline="0" dirty="0" smtClean="0"/>
              <a:t>PowerPoint </a:t>
            </a:r>
            <a:r>
              <a:rPr lang="es-CO" baseline="0" dirty="0" smtClean="0"/>
              <a:t>mini-</a:t>
            </a:r>
            <a:r>
              <a:rPr lang="es-CO" baseline="0" dirty="0" err="1" smtClean="0"/>
              <a:t>presentation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to</a:t>
            </a:r>
            <a:r>
              <a:rPr lang="es-CO" baseline="0" dirty="0" smtClean="0"/>
              <a:t> describe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dinner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they</a:t>
            </a:r>
            <a:r>
              <a:rPr lang="es-CO" baseline="0" dirty="0" smtClean="0"/>
              <a:t> are </a:t>
            </a:r>
            <a:r>
              <a:rPr lang="es-CO" baseline="0" dirty="0" err="1" smtClean="0"/>
              <a:t>planning</a:t>
            </a:r>
            <a:r>
              <a:rPr lang="es-CO" baseline="0" dirty="0" smtClean="0"/>
              <a:t>. </a:t>
            </a:r>
          </a:p>
          <a:p>
            <a:pPr>
              <a:buFontTx/>
              <a:buChar char="-"/>
            </a:pPr>
            <a:endParaRPr lang="es-CO" dirty="0" smtClean="0"/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13</a:t>
            </a:fld>
            <a:endParaRPr lang="es-CO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153</a:t>
            </a:r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14</a:t>
            </a:fld>
            <a:endParaRPr lang="es-CO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154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Oral practice: Ask students to work in small groups</a:t>
            </a:r>
            <a:r>
              <a:rPr lang="en-US" baseline="0" noProof="0" dirty="0" smtClean="0"/>
              <a:t> to write the instructions of a recipe using impersonal/passive SE.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15</a:t>
            </a:fld>
            <a:endParaRPr lang="es-CO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157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16</a:t>
            </a:fld>
            <a:endParaRPr lang="es-CO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158</a:t>
            </a:r>
          </a:p>
          <a:p>
            <a:r>
              <a:rPr lang="es-CO" dirty="0" err="1" smtClean="0"/>
              <a:t>Suggestions</a:t>
            </a:r>
            <a:r>
              <a:rPr lang="es-CO" dirty="0" smtClean="0"/>
              <a:t>:</a:t>
            </a:r>
          </a:p>
          <a:p>
            <a:pPr>
              <a:buFontTx/>
              <a:buChar char="-"/>
            </a:pPr>
            <a:r>
              <a:rPr lang="es-CO" dirty="0" err="1" smtClean="0"/>
              <a:t>Choose</a:t>
            </a:r>
            <a:r>
              <a:rPr lang="es-CO" dirty="0" smtClean="0"/>
              <a:t> 2</a:t>
            </a:r>
            <a:r>
              <a:rPr lang="es-CO" baseline="0" dirty="0" smtClean="0"/>
              <a:t> </a:t>
            </a:r>
            <a:r>
              <a:rPr lang="es-CO" baseline="0" dirty="0" err="1" smtClean="0"/>
              <a:t>or</a:t>
            </a:r>
            <a:r>
              <a:rPr lang="es-CO" baseline="0" dirty="0" smtClean="0"/>
              <a:t> 3 </a:t>
            </a:r>
            <a:r>
              <a:rPr lang="es-CO" baseline="0" dirty="0" err="1" smtClean="0"/>
              <a:t>groups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to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act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out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role-</a:t>
            </a:r>
            <a:r>
              <a:rPr lang="es-CO" baseline="0" dirty="0" err="1" smtClean="0"/>
              <a:t>play</a:t>
            </a:r>
            <a:r>
              <a:rPr lang="es-CO" baseline="0" dirty="0" smtClean="0"/>
              <a:t> in </a:t>
            </a:r>
            <a:r>
              <a:rPr lang="es-CO" baseline="0" dirty="0" err="1" smtClean="0"/>
              <a:t>front</a:t>
            </a:r>
            <a:r>
              <a:rPr lang="es-CO" baseline="0" dirty="0" smtClean="0"/>
              <a:t> of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class</a:t>
            </a:r>
            <a:r>
              <a:rPr lang="es-CO" baseline="0" dirty="0" smtClean="0"/>
              <a:t>. </a:t>
            </a:r>
          </a:p>
          <a:p>
            <a:pPr>
              <a:buFontTx/>
              <a:buChar char="-"/>
            </a:pPr>
            <a:r>
              <a:rPr lang="es-CO" baseline="0" dirty="0" smtClean="0"/>
              <a:t>Be </a:t>
            </a:r>
            <a:r>
              <a:rPr lang="es-CO" baseline="0" dirty="0" err="1" smtClean="0"/>
              <a:t>prepared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to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talk</a:t>
            </a:r>
            <a:r>
              <a:rPr lang="es-CO" baseline="0" dirty="0" smtClean="0"/>
              <a:t> </a:t>
            </a:r>
            <a:r>
              <a:rPr lang="es-CO" baseline="0" dirty="0" err="1" smtClean="0"/>
              <a:t>about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some</a:t>
            </a:r>
            <a:r>
              <a:rPr lang="es-CO" baseline="0" dirty="0" smtClean="0"/>
              <a:t> Puerto </a:t>
            </a:r>
            <a:r>
              <a:rPr lang="es-CO" baseline="0" dirty="0" err="1" smtClean="0"/>
              <a:t>Rican</a:t>
            </a:r>
            <a:r>
              <a:rPr lang="es-CO" baseline="0" dirty="0" smtClean="0"/>
              <a:t> </a:t>
            </a:r>
            <a:r>
              <a:rPr lang="es-CO" baseline="0" dirty="0" err="1" smtClean="0"/>
              <a:t>dishes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that</a:t>
            </a:r>
            <a:r>
              <a:rPr lang="es-CO" baseline="0" dirty="0" smtClean="0"/>
              <a:t> </a:t>
            </a:r>
            <a:r>
              <a:rPr lang="es-CO" baseline="0" dirty="0" err="1" smtClean="0"/>
              <a:t>may</a:t>
            </a:r>
            <a:r>
              <a:rPr lang="es-CO" baseline="0" dirty="0" smtClean="0"/>
              <a:t> </a:t>
            </a:r>
            <a:r>
              <a:rPr lang="es-CO" baseline="0" dirty="0" err="1" smtClean="0"/>
              <a:t>be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unfamiliar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to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students</a:t>
            </a:r>
            <a:r>
              <a:rPr lang="es-CO" baseline="0" dirty="0" smtClean="0"/>
              <a:t> (.</a:t>
            </a:r>
            <a:r>
              <a:rPr lang="es-CO" baseline="0" dirty="0" err="1" smtClean="0"/>
              <a:t>e.g</a:t>
            </a:r>
            <a:r>
              <a:rPr lang="es-CO" baseline="0" dirty="0" smtClean="0"/>
              <a:t> tostones, mofongo, pasteles, </a:t>
            </a:r>
            <a:r>
              <a:rPr lang="es-CO" baseline="0" dirty="0" err="1" smtClean="0"/>
              <a:t>asopao</a:t>
            </a:r>
            <a:r>
              <a:rPr lang="es-CO" baseline="0" dirty="0" smtClean="0"/>
              <a:t>)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17</a:t>
            </a:fld>
            <a:endParaRPr lang="es-CO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159</a:t>
            </a:r>
          </a:p>
          <a:p>
            <a:r>
              <a:rPr lang="es-CO" dirty="0" err="1" smtClean="0"/>
              <a:t>Suggestions</a:t>
            </a:r>
            <a:r>
              <a:rPr lang="es-CO" dirty="0" smtClean="0"/>
              <a:t>:</a:t>
            </a:r>
          </a:p>
          <a:p>
            <a:r>
              <a:rPr lang="es-CO" dirty="0" smtClean="0"/>
              <a:t>Actividad 17 </a:t>
            </a:r>
            <a:r>
              <a:rPr lang="es-CO" dirty="0" err="1" smtClean="0"/>
              <a:t>may</a:t>
            </a:r>
            <a:r>
              <a:rPr lang="es-CO" dirty="0" smtClean="0"/>
              <a:t> </a:t>
            </a:r>
            <a:r>
              <a:rPr lang="es-CO" dirty="0" err="1" smtClean="0"/>
              <a:t>be</a:t>
            </a:r>
            <a:r>
              <a:rPr lang="es-CO" dirty="0" smtClean="0"/>
              <a:t> </a:t>
            </a:r>
            <a:r>
              <a:rPr lang="es-CO" dirty="0" err="1" smtClean="0"/>
              <a:t>assigned</a:t>
            </a:r>
            <a:r>
              <a:rPr lang="es-CO" dirty="0" smtClean="0"/>
              <a:t> as </a:t>
            </a:r>
            <a:r>
              <a:rPr lang="es-CO" dirty="0" err="1" smtClean="0"/>
              <a:t>homework</a:t>
            </a:r>
            <a:r>
              <a:rPr lang="es-CO" dirty="0" smtClean="0"/>
              <a:t>. </a:t>
            </a:r>
            <a:r>
              <a:rPr lang="es-CO" dirty="0" err="1" smtClean="0"/>
              <a:t>B</a:t>
            </a:r>
            <a:r>
              <a:rPr lang="es-CO" baseline="0" dirty="0" err="1" smtClean="0"/>
              <a:t>efore</a:t>
            </a:r>
            <a:r>
              <a:rPr lang="es-CO" baseline="0" dirty="0" smtClean="0"/>
              <a:t> </a:t>
            </a:r>
            <a:r>
              <a:rPr lang="es-CO" baseline="0" dirty="0" err="1" smtClean="0"/>
              <a:t>watching</a:t>
            </a:r>
            <a:r>
              <a:rPr lang="es-CO" baseline="0" dirty="0" smtClean="0"/>
              <a:t> </a:t>
            </a:r>
            <a:r>
              <a:rPr lang="es-CO" baseline="0" dirty="0" err="1" smtClean="0"/>
              <a:t>the</a:t>
            </a:r>
            <a:r>
              <a:rPr lang="es-CO" baseline="0" dirty="0" smtClean="0"/>
              <a:t> video, </a:t>
            </a:r>
            <a:r>
              <a:rPr lang="es-CO" baseline="0" dirty="0" err="1" smtClean="0"/>
              <a:t>a</a:t>
            </a:r>
            <a:r>
              <a:rPr lang="es-CO" dirty="0" err="1" smtClean="0"/>
              <a:t>llow</a:t>
            </a:r>
            <a:r>
              <a:rPr lang="es-CO" dirty="0" smtClean="0"/>
              <a:t> </a:t>
            </a:r>
            <a:r>
              <a:rPr lang="es-CO" dirty="0" err="1" smtClean="0"/>
              <a:t>students</a:t>
            </a:r>
            <a:r>
              <a:rPr lang="es-CO" dirty="0" smtClean="0"/>
              <a:t> </a:t>
            </a:r>
            <a:r>
              <a:rPr lang="es-CO" dirty="0" err="1" smtClean="0"/>
              <a:t>to</a:t>
            </a:r>
            <a:r>
              <a:rPr lang="es-CO" dirty="0" smtClean="0"/>
              <a:t> share </a:t>
            </a:r>
            <a:r>
              <a:rPr lang="es-CO" dirty="0" err="1" smtClean="0"/>
              <a:t>with</a:t>
            </a:r>
            <a:r>
              <a:rPr lang="es-CO" dirty="0" smtClean="0"/>
              <a:t>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class</a:t>
            </a:r>
            <a:r>
              <a:rPr lang="es-CO" dirty="0" smtClean="0"/>
              <a:t> </a:t>
            </a:r>
            <a:r>
              <a:rPr lang="es-CO" dirty="0" err="1" smtClean="0"/>
              <a:t>what</a:t>
            </a:r>
            <a:r>
              <a:rPr lang="es-CO" dirty="0" smtClean="0"/>
              <a:t> </a:t>
            </a:r>
            <a:r>
              <a:rPr lang="es-CO" dirty="0" err="1" smtClean="0"/>
              <a:t>they</a:t>
            </a:r>
            <a:r>
              <a:rPr lang="es-CO" dirty="0" smtClean="0"/>
              <a:t> </a:t>
            </a:r>
            <a:r>
              <a:rPr lang="es-CO" dirty="0" err="1" smtClean="0"/>
              <a:t>found</a:t>
            </a:r>
            <a:r>
              <a:rPr lang="es-CO" dirty="0" smtClean="0"/>
              <a:t> </a:t>
            </a:r>
            <a:r>
              <a:rPr lang="es-CO" dirty="0" err="1" smtClean="0"/>
              <a:t>out</a:t>
            </a:r>
            <a:r>
              <a:rPr lang="es-CO" dirty="0" smtClean="0"/>
              <a:t> </a:t>
            </a:r>
            <a:r>
              <a:rPr lang="es-CO" dirty="0" err="1" smtClean="0"/>
              <a:t>about</a:t>
            </a:r>
            <a:r>
              <a:rPr lang="es-CO" dirty="0" smtClean="0"/>
              <a:t> </a:t>
            </a:r>
            <a:r>
              <a:rPr lang="es-CO" dirty="0" err="1" smtClean="0"/>
              <a:t>Peru</a:t>
            </a:r>
            <a:r>
              <a:rPr lang="es-CO" baseline="0" dirty="0" smtClean="0"/>
              <a:t>. 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18</a:t>
            </a:fld>
            <a:endParaRPr lang="es-CO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US" dirty="0" err="1" smtClean="0"/>
              <a:t>Suggestions</a:t>
            </a:r>
            <a:r>
              <a:rPr lang="es-US" dirty="0" smtClean="0"/>
              <a:t>: </a:t>
            </a:r>
          </a:p>
          <a:p>
            <a:r>
              <a:rPr lang="es-US" dirty="0" smtClean="0"/>
              <a:t>Complete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review</a:t>
            </a:r>
            <a:r>
              <a:rPr lang="es-US" dirty="0" smtClean="0"/>
              <a:t> </a:t>
            </a:r>
            <a:r>
              <a:rPr lang="es-US" dirty="0" err="1" smtClean="0"/>
              <a:t>activities</a:t>
            </a:r>
            <a:r>
              <a:rPr lang="es-US" dirty="0" smtClean="0"/>
              <a:t> </a:t>
            </a:r>
            <a:r>
              <a:rPr lang="es-US" dirty="0" err="1" smtClean="0"/>
              <a:t>keeping</a:t>
            </a:r>
            <a:r>
              <a:rPr lang="es-US" dirty="0" smtClean="0"/>
              <a:t> in </a:t>
            </a:r>
            <a:r>
              <a:rPr lang="es-US" dirty="0" err="1" smtClean="0"/>
              <a:t>mind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communicative</a:t>
            </a:r>
            <a:r>
              <a:rPr lang="es-US" dirty="0" smtClean="0"/>
              <a:t> </a:t>
            </a:r>
            <a:r>
              <a:rPr lang="es-US" dirty="0" err="1" smtClean="0"/>
              <a:t>goals</a:t>
            </a:r>
            <a:r>
              <a:rPr lang="es-US" baseline="0" dirty="0" smtClean="0"/>
              <a:t> of </a:t>
            </a:r>
            <a:r>
              <a:rPr lang="es-US" baseline="0" dirty="0" err="1" smtClean="0"/>
              <a:t>the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lesson</a:t>
            </a:r>
            <a:r>
              <a:rPr lang="es-US" baseline="0" dirty="0" smtClean="0"/>
              <a:t>. </a:t>
            </a:r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132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-Ask</a:t>
            </a:r>
            <a:r>
              <a:rPr lang="en-US" baseline="0" noProof="0" dirty="0" smtClean="0"/>
              <a:t> students to complete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1 before listening to the podcast. The podcast talks about Tex </a:t>
            </a:r>
            <a:r>
              <a:rPr lang="en-US" baseline="0" noProof="0" dirty="0" err="1" smtClean="0"/>
              <a:t>Mex</a:t>
            </a:r>
            <a:r>
              <a:rPr lang="en-US" baseline="0" noProof="0" dirty="0" smtClean="0"/>
              <a:t> food and different kinds of food. Discuss with the class what is Tex </a:t>
            </a:r>
            <a:r>
              <a:rPr lang="en-US" baseline="0" noProof="0" dirty="0" err="1" smtClean="0"/>
              <a:t>Mex</a:t>
            </a:r>
            <a:r>
              <a:rPr lang="en-US" baseline="0" noProof="0" dirty="0" smtClean="0"/>
              <a:t> food and how it is different from Mexican food. </a:t>
            </a:r>
          </a:p>
          <a:p>
            <a:r>
              <a:rPr lang="en-US" baseline="0" noProof="0" dirty="0" smtClean="0"/>
              <a:t>- The podcast also talks about different names that food items get on different countries. e.g. </a:t>
            </a:r>
            <a:r>
              <a:rPr lang="en-US" baseline="0" noProof="0" dirty="0" err="1" smtClean="0"/>
              <a:t>torta</a:t>
            </a:r>
            <a:r>
              <a:rPr lang="en-US" baseline="0" noProof="0" dirty="0" smtClean="0"/>
              <a:t>: a sandwich in Mexico, a cake in Colombia. Present other examples of this type of lexical variation (e.g. beans: </a:t>
            </a:r>
            <a:r>
              <a:rPr lang="en-US" baseline="0" noProof="0" dirty="0" err="1" smtClean="0"/>
              <a:t>habichuelas</a:t>
            </a:r>
            <a:r>
              <a:rPr lang="en-US" baseline="0" noProof="0" dirty="0" smtClean="0"/>
              <a:t>, frijoles, </a:t>
            </a:r>
            <a:r>
              <a:rPr lang="en-US" baseline="0" noProof="0" dirty="0" err="1" smtClean="0"/>
              <a:t>porotos</a:t>
            </a:r>
            <a:r>
              <a:rPr lang="en-US" baseline="0" noProof="0" dirty="0" smtClean="0"/>
              <a:t>; </a:t>
            </a:r>
            <a:r>
              <a:rPr lang="en-US" baseline="0" noProof="0" dirty="0" err="1" smtClean="0"/>
              <a:t>torta</a:t>
            </a:r>
            <a:r>
              <a:rPr lang="en-US" baseline="0" noProof="0" dirty="0" smtClean="0"/>
              <a:t>: pastel, </a:t>
            </a:r>
            <a:r>
              <a:rPr lang="en-US" baseline="0" noProof="0" dirty="0" err="1" smtClean="0"/>
              <a:t>torta</a:t>
            </a:r>
            <a:r>
              <a:rPr lang="en-US" baseline="0" noProof="0" dirty="0" smtClean="0"/>
              <a:t>. </a:t>
            </a:r>
            <a:r>
              <a:rPr lang="en-US" baseline="0" noProof="0" dirty="0" err="1" smtClean="0"/>
              <a:t>queque</a:t>
            </a:r>
            <a:r>
              <a:rPr lang="en-US" baseline="0" noProof="0" dirty="0" smtClean="0"/>
              <a:t>)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2</a:t>
            </a:fld>
            <a:endParaRPr lang="es-CO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US" dirty="0" err="1" smtClean="0"/>
              <a:t>Suggestions</a:t>
            </a:r>
            <a:r>
              <a:rPr lang="es-US" dirty="0" smtClean="0"/>
              <a:t>: </a:t>
            </a:r>
          </a:p>
          <a:p>
            <a:r>
              <a:rPr lang="es-US" dirty="0" smtClean="0"/>
              <a:t>Complete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review</a:t>
            </a:r>
            <a:r>
              <a:rPr lang="es-US" dirty="0" smtClean="0"/>
              <a:t> </a:t>
            </a:r>
            <a:r>
              <a:rPr lang="es-US" dirty="0" err="1" smtClean="0"/>
              <a:t>activities</a:t>
            </a:r>
            <a:r>
              <a:rPr lang="es-US" dirty="0" smtClean="0"/>
              <a:t> </a:t>
            </a:r>
            <a:r>
              <a:rPr lang="es-US" dirty="0" err="1" smtClean="0"/>
              <a:t>keeping</a:t>
            </a:r>
            <a:r>
              <a:rPr lang="es-US" dirty="0" smtClean="0"/>
              <a:t> in </a:t>
            </a:r>
            <a:r>
              <a:rPr lang="es-US" dirty="0" err="1" smtClean="0"/>
              <a:t>mind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communicative</a:t>
            </a:r>
            <a:r>
              <a:rPr lang="es-US" dirty="0" smtClean="0"/>
              <a:t> </a:t>
            </a:r>
            <a:r>
              <a:rPr lang="es-US" dirty="0" err="1" smtClean="0"/>
              <a:t>goals</a:t>
            </a:r>
            <a:r>
              <a:rPr lang="es-US" baseline="0" dirty="0" smtClean="0"/>
              <a:t> of </a:t>
            </a:r>
            <a:r>
              <a:rPr lang="es-US" baseline="0" dirty="0" err="1" smtClean="0"/>
              <a:t>the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lesson</a:t>
            </a:r>
            <a:r>
              <a:rPr lang="es-US" baseline="0" dirty="0" smtClean="0"/>
              <a:t>. </a:t>
            </a:r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US" dirty="0" err="1" smtClean="0"/>
              <a:t>Suggestions</a:t>
            </a:r>
            <a:r>
              <a:rPr lang="es-US" dirty="0" smtClean="0"/>
              <a:t>: </a:t>
            </a:r>
          </a:p>
          <a:p>
            <a:r>
              <a:rPr lang="es-US" dirty="0" smtClean="0"/>
              <a:t>Complete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review</a:t>
            </a:r>
            <a:r>
              <a:rPr lang="es-US" dirty="0" smtClean="0"/>
              <a:t> </a:t>
            </a:r>
            <a:r>
              <a:rPr lang="es-US" dirty="0" err="1" smtClean="0"/>
              <a:t>activities</a:t>
            </a:r>
            <a:r>
              <a:rPr lang="es-US" dirty="0" smtClean="0"/>
              <a:t> </a:t>
            </a:r>
            <a:r>
              <a:rPr lang="es-US" dirty="0" err="1" smtClean="0"/>
              <a:t>keeping</a:t>
            </a:r>
            <a:r>
              <a:rPr lang="es-US" dirty="0" smtClean="0"/>
              <a:t> in </a:t>
            </a:r>
            <a:r>
              <a:rPr lang="es-US" dirty="0" err="1" smtClean="0"/>
              <a:t>mind</a:t>
            </a:r>
            <a:r>
              <a:rPr lang="es-US" dirty="0" smtClean="0"/>
              <a:t> </a:t>
            </a:r>
            <a:r>
              <a:rPr lang="es-US" dirty="0" err="1" smtClean="0"/>
              <a:t>the</a:t>
            </a:r>
            <a:r>
              <a:rPr lang="es-US" dirty="0" smtClean="0"/>
              <a:t> </a:t>
            </a:r>
            <a:r>
              <a:rPr lang="es-US" dirty="0" err="1" smtClean="0"/>
              <a:t>communicative</a:t>
            </a:r>
            <a:r>
              <a:rPr lang="es-US" dirty="0" smtClean="0"/>
              <a:t> </a:t>
            </a:r>
            <a:r>
              <a:rPr lang="es-US" dirty="0" err="1" smtClean="0"/>
              <a:t>goals</a:t>
            </a:r>
            <a:r>
              <a:rPr lang="es-US" baseline="0" dirty="0" smtClean="0"/>
              <a:t> of </a:t>
            </a:r>
            <a:r>
              <a:rPr lang="es-US" baseline="0" dirty="0" err="1" smtClean="0"/>
              <a:t>the</a:t>
            </a:r>
            <a:r>
              <a:rPr lang="es-US" baseline="0" dirty="0" smtClean="0"/>
              <a:t> </a:t>
            </a:r>
            <a:r>
              <a:rPr lang="es-US" baseline="0" dirty="0" err="1" smtClean="0"/>
              <a:t>lesson</a:t>
            </a:r>
            <a:r>
              <a:rPr lang="es-US" baseline="0" dirty="0" smtClean="0"/>
              <a:t>. </a:t>
            </a:r>
            <a:endParaRPr lang="es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8AD9A-5606-4991-B7B3-7895E63B603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Page 134</a:t>
            </a:r>
          </a:p>
          <a:p>
            <a:r>
              <a:rPr lang="en-US" dirty="0" smtClean="0"/>
              <a:t>Suggestions:</a:t>
            </a:r>
          </a:p>
          <a:p>
            <a:r>
              <a:rPr lang="en-US" dirty="0" smtClean="0"/>
              <a:t>-Introduce</a:t>
            </a:r>
            <a:r>
              <a:rPr lang="en-US" baseline="0" dirty="0" smtClean="0"/>
              <a:t> the concept of “</a:t>
            </a:r>
            <a:r>
              <a:rPr lang="en-US" baseline="0" dirty="0" err="1" smtClean="0"/>
              <a:t>préstamo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lingüístico</a:t>
            </a:r>
            <a:r>
              <a:rPr lang="en-US" baseline="0" dirty="0" smtClean="0"/>
              <a:t>”. Provide some examples from Spanish to English, and from English to Spanish. </a:t>
            </a:r>
          </a:p>
          <a:p>
            <a:pPr>
              <a:buFontTx/>
              <a:buChar char="-"/>
            </a:pPr>
            <a:r>
              <a:rPr lang="en-US" baseline="0" noProof="0" dirty="0" smtClean="0"/>
              <a:t>Ask students to share their examples from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2. </a:t>
            </a:r>
          </a:p>
          <a:p>
            <a:pPr>
              <a:buFontTx/>
              <a:buChar char="-"/>
            </a:pPr>
            <a:r>
              <a:rPr lang="en-US" baseline="0" noProof="0" dirty="0" smtClean="0"/>
              <a:t>Ask students to provide examples of Spanish </a:t>
            </a:r>
            <a:r>
              <a:rPr lang="en-US" baseline="0" noProof="0" dirty="0" err="1" smtClean="0"/>
              <a:t>toponyms</a:t>
            </a:r>
            <a:r>
              <a:rPr lang="en-US" baseline="0" noProof="0" dirty="0" smtClean="0"/>
              <a:t> in the U.S.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3</a:t>
            </a:fld>
            <a:endParaRPr lang="es-CO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136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- Introduce the use </a:t>
            </a:r>
            <a:r>
              <a:rPr lang="en-US" baseline="0" noProof="0" dirty="0" smtClean="0"/>
              <a:t>and conjugation of the present subjunctive.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3 may be used to get students familiarized with the conjugation of present subjunctive. </a:t>
            </a:r>
            <a:endParaRPr lang="en-US" noProof="0" dirty="0" smtClean="0"/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4</a:t>
            </a:fld>
            <a:endParaRPr lang="es-CO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Pages</a:t>
            </a:r>
            <a:r>
              <a:rPr lang="en-US" baseline="0" noProof="0" dirty="0" smtClean="0"/>
              <a:t> 136-137</a:t>
            </a:r>
            <a:endParaRPr lang="en-US" noProof="0" dirty="0" smtClean="0"/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-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4 may be completed as an oral practice after students complete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5, page</a:t>
            </a:r>
            <a:r>
              <a:rPr lang="en-US" baseline="0" noProof="0" dirty="0" smtClean="0"/>
              <a:t> 138 on the textbook. </a:t>
            </a:r>
            <a:endParaRPr lang="en-US" noProof="0" dirty="0" smtClean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5</a:t>
            </a:fld>
            <a:endParaRPr lang="es-CO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137</a:t>
            </a:r>
          </a:p>
          <a:p>
            <a:r>
              <a:rPr lang="en-US" noProof="0" dirty="0" smtClean="0"/>
              <a:t>Suggestions:</a:t>
            </a:r>
          </a:p>
          <a:p>
            <a:r>
              <a:rPr lang="en-US" noProof="0" dirty="0" smtClean="0"/>
              <a:t>- Revise the answers to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5 and </a:t>
            </a:r>
            <a:r>
              <a:rPr lang="en-US" noProof="0" dirty="0" err="1" smtClean="0"/>
              <a:t>Actividad</a:t>
            </a:r>
            <a:r>
              <a:rPr lang="en-US" noProof="0" dirty="0" smtClean="0"/>
              <a:t> 6 with the whole class. Explain why the</a:t>
            </a:r>
            <a:r>
              <a:rPr lang="en-US" baseline="0" noProof="0" dirty="0" smtClean="0"/>
              <a:t> advice on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5 requires the </a:t>
            </a:r>
            <a:r>
              <a:rPr lang="en-US" baseline="0" noProof="0" dirty="0" err="1" smtClean="0"/>
              <a:t>infinititive</a:t>
            </a:r>
            <a:r>
              <a:rPr lang="en-US" baseline="0" noProof="0" dirty="0" smtClean="0"/>
              <a:t> while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6 requires </a:t>
            </a:r>
            <a:r>
              <a:rPr lang="es-CO" baseline="0" dirty="0" smtClean="0"/>
              <a:t>de </a:t>
            </a:r>
            <a:r>
              <a:rPr lang="en-US" baseline="0" noProof="0" dirty="0" smtClean="0"/>
              <a:t>present subjunctive. 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6</a:t>
            </a:fld>
            <a:endParaRPr lang="es-CO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141</a:t>
            </a:r>
          </a:p>
          <a:p>
            <a:r>
              <a:rPr lang="en-US" noProof="0" dirty="0" smtClean="0"/>
              <a:t>Suggestions:</a:t>
            </a:r>
          </a:p>
          <a:p>
            <a:pPr>
              <a:buFontTx/>
              <a:buChar char="-"/>
            </a:pPr>
            <a:r>
              <a:rPr lang="en-US" noProof="0" dirty="0" smtClean="0"/>
              <a:t>Introduce</a:t>
            </a:r>
            <a:r>
              <a:rPr lang="en-US" baseline="0" noProof="0" dirty="0" smtClean="0"/>
              <a:t> the contrast between DECIR QUE to give information and DECIR QUE to give indirect commands. </a:t>
            </a:r>
          </a:p>
          <a:p>
            <a:pPr>
              <a:buFontTx/>
              <a:buChar char="-"/>
            </a:pPr>
            <a:r>
              <a:rPr lang="en-US" baseline="0" noProof="0" dirty="0" smtClean="0"/>
              <a:t>Write on the board  several uses of DECIR QUE to give information and ask students to transform them in indirect commands. </a:t>
            </a:r>
          </a:p>
          <a:p>
            <a:pPr>
              <a:buFontTx/>
              <a:buChar char="-"/>
            </a:pPr>
            <a:r>
              <a:rPr lang="en-US" baseline="0" noProof="0" dirty="0" smtClean="0"/>
              <a:t>e.g.  </a:t>
            </a:r>
            <a:r>
              <a:rPr lang="en-US" baseline="0" noProof="0" dirty="0" err="1" smtClean="0"/>
              <a:t>Yo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digo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bueno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hacer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ejercicio</a:t>
            </a:r>
            <a:r>
              <a:rPr lang="en-US" baseline="0" noProof="0" dirty="0" smtClean="0"/>
              <a:t> – Te </a:t>
            </a:r>
            <a:r>
              <a:rPr lang="en-US" baseline="0" noProof="0" dirty="0" err="1" smtClean="0"/>
              <a:t>digo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hagas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ejercicio</a:t>
            </a:r>
            <a:endParaRPr lang="en-US" baseline="0" noProof="0" dirty="0" smtClean="0"/>
          </a:p>
          <a:p>
            <a:pPr>
              <a:buFontTx/>
              <a:buNone/>
            </a:pPr>
            <a:r>
              <a:rPr lang="en-US" baseline="0" noProof="0" dirty="0" smtClean="0"/>
              <a:t>         </a:t>
            </a:r>
            <a:r>
              <a:rPr lang="en-US" baseline="0" noProof="0" dirty="0" err="1" smtClean="0"/>
              <a:t>Yo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digo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hablas</a:t>
            </a:r>
            <a:r>
              <a:rPr lang="en-US" baseline="0" noProof="0" dirty="0" smtClean="0"/>
              <a:t> mucho – Te </a:t>
            </a:r>
            <a:r>
              <a:rPr lang="en-US" baseline="0" noProof="0" dirty="0" err="1" smtClean="0"/>
              <a:t>digo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hables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menos</a:t>
            </a:r>
            <a:endParaRPr lang="en-US" baseline="0" noProof="0" dirty="0" smtClean="0"/>
          </a:p>
          <a:p>
            <a:pPr>
              <a:buFontTx/>
              <a:buNone/>
            </a:pPr>
            <a:r>
              <a:rPr lang="en-US" baseline="0" noProof="0" dirty="0" smtClean="0"/>
              <a:t>          </a:t>
            </a:r>
            <a:r>
              <a:rPr lang="en-US" baseline="0" noProof="0" dirty="0" err="1" smtClean="0"/>
              <a:t>Yo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digo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duermes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muy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poco</a:t>
            </a:r>
            <a:r>
              <a:rPr lang="en-US" baseline="0" noProof="0" dirty="0" smtClean="0"/>
              <a:t> – Te </a:t>
            </a:r>
            <a:r>
              <a:rPr lang="en-US" baseline="0" noProof="0" dirty="0" err="1" smtClean="0"/>
              <a:t>digo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que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duermas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más</a:t>
            </a:r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7</a:t>
            </a:fld>
            <a:endParaRPr lang="es-CO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Page 143</a:t>
            </a:r>
          </a:p>
          <a:p>
            <a:r>
              <a:rPr lang="en-US" noProof="0" dirty="0" smtClean="0"/>
              <a:t>Suggestions:</a:t>
            </a:r>
          </a:p>
          <a:p>
            <a:pPr>
              <a:buFontTx/>
              <a:buChar char="-"/>
            </a:pPr>
            <a:r>
              <a:rPr lang="en-US" noProof="0" dirty="0" smtClean="0"/>
              <a:t>Review some common classroom commands and talk about the importance of commands for communication and the contexts in which they are used. </a:t>
            </a:r>
          </a:p>
          <a:p>
            <a:pPr>
              <a:buFontTx/>
              <a:buNone/>
            </a:pPr>
            <a:r>
              <a:rPr lang="en-US" baseline="0" noProof="0" dirty="0" smtClean="0"/>
              <a:t> e.g. lean, </a:t>
            </a:r>
            <a:r>
              <a:rPr lang="en-US" baseline="0" noProof="0" dirty="0" err="1" smtClean="0"/>
              <a:t>escriban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señalen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trabajen</a:t>
            </a:r>
            <a:r>
              <a:rPr lang="en-US" baseline="0" noProof="0" dirty="0" smtClean="0"/>
              <a:t>, </a:t>
            </a:r>
            <a:r>
              <a:rPr lang="en-US" baseline="0" noProof="0" dirty="0" err="1" smtClean="0"/>
              <a:t>completen</a:t>
            </a:r>
            <a:r>
              <a:rPr lang="en-US" baseline="0" noProof="0" dirty="0" smtClean="0"/>
              <a:t>, etc. </a:t>
            </a:r>
          </a:p>
          <a:p>
            <a:pPr>
              <a:buFontTx/>
              <a:buNone/>
            </a:pPr>
            <a:r>
              <a:rPr lang="en-US" baseline="0" noProof="0" dirty="0" smtClean="0"/>
              <a:t>-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8 may be used as a conjugation practice activity. For further practice, ask students to complete </a:t>
            </a:r>
            <a:r>
              <a:rPr lang="en-US" baseline="0" noProof="0" dirty="0" err="1" smtClean="0"/>
              <a:t>Actividad</a:t>
            </a:r>
            <a:r>
              <a:rPr lang="en-US" baseline="0" noProof="0" dirty="0" smtClean="0"/>
              <a:t> 14, page 144, on the textbook. </a:t>
            </a:r>
            <a:endParaRPr lang="en-US" noProof="0" dirty="0" smtClean="0"/>
          </a:p>
          <a:p>
            <a:endParaRPr lang="en-US" noProof="0" dirty="0" smtClean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8</a:t>
            </a:fld>
            <a:endParaRPr lang="es-CO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Page 143</a:t>
            </a:r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C626E7-B094-40A8-BDB6-2F74C3BFC9AC}" type="slidenum">
              <a:rPr lang="es-CO" smtClean="0"/>
              <a:pPr/>
              <a:t>9</a:t>
            </a:fld>
            <a:endParaRPr lang="es-C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C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5F2D-AF35-46F5-BCDE-4D0021E5AC64}" type="datetimeFigureOut">
              <a:rPr lang="es-CO" smtClean="0"/>
              <a:pPr/>
              <a:t>10/09/2013</a:t>
            </a:fld>
            <a:endParaRPr lang="es-CO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58250-557A-4A29-9B03-89EE5F70A1DD}" type="slidenum">
              <a:rPr lang="es-CO" smtClean="0"/>
              <a:pPr/>
              <a:t>‹#›</a:t>
            </a:fld>
            <a:endParaRPr lang="es-C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3" t="50261" r="22624" b="24582"/>
          <a:stretch/>
        </p:blipFill>
        <p:spPr bwMode="auto">
          <a:xfrm>
            <a:off x="806669" y="872359"/>
            <a:ext cx="8368862" cy="598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9" t="17403" r="18684" b="69287"/>
          <a:stretch/>
        </p:blipFill>
        <p:spPr bwMode="auto">
          <a:xfrm>
            <a:off x="1295400" y="0"/>
            <a:ext cx="7848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/>
          <p:nvPr/>
        </p:nvPicPr>
        <p:blipFill>
          <a:blip r:embed="rId4" cstate="print"/>
          <a:srcRect l="24679" t="33048" r="19712" b="39886"/>
          <a:stretch>
            <a:fillRect/>
          </a:stretch>
        </p:blipFill>
        <p:spPr bwMode="auto">
          <a:xfrm>
            <a:off x="5410200" y="5724525"/>
            <a:ext cx="35814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1828800" cy="6858000"/>
          </a:xfrm>
          <a:prstGeom prst="rect">
            <a:avLst/>
          </a:prstGeom>
          <a:solidFill>
            <a:srgbClr val="AB2E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0"/>
            <a:ext cx="40386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0"/>
            <a:ext cx="3581400" cy="1295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Actividad 9</a:t>
            </a:r>
          </a:p>
          <a:p>
            <a:r>
              <a:rPr lang="es-CO" sz="2000" dirty="0" smtClean="0"/>
              <a:t>Trabajen en grupos pequeños y contesten las siguientes preguntas.</a:t>
            </a:r>
          </a:p>
          <a:p>
            <a:endParaRPr lang="es-CO" sz="2000" dirty="0" smtClean="0"/>
          </a:p>
          <a:p>
            <a:pPr marL="342900" indent="-342900">
              <a:buAutoNum type="arabicPeriod"/>
            </a:pPr>
            <a:r>
              <a:rPr lang="es-CO" sz="2000" dirty="0" smtClean="0">
                <a:latin typeface="Calibri"/>
              </a:rPr>
              <a:t>¿</a:t>
            </a:r>
            <a:r>
              <a:rPr lang="es-CO" sz="2000" dirty="0" smtClean="0"/>
              <a:t>Conocen algún/alguna cantante hispano (a)? ¿De qué país es? Qué tipo de música canta?</a:t>
            </a:r>
          </a:p>
          <a:p>
            <a:pPr marL="342900" indent="-342900"/>
            <a:endParaRPr lang="es-CO" sz="2000" dirty="0" smtClean="0"/>
          </a:p>
          <a:p>
            <a:pPr marL="342900" indent="-342900"/>
            <a:r>
              <a:rPr lang="es-CO" sz="2000" dirty="0" smtClean="0"/>
              <a:t>2.  Investiguen en internet en que países se originaron los siguientes ritmos musicales:</a:t>
            </a:r>
          </a:p>
          <a:p>
            <a:pPr marL="342900" indent="-342900"/>
            <a:r>
              <a:rPr lang="es-CO" sz="2000" dirty="0" smtClean="0"/>
              <a:t>	a) Cumbia</a:t>
            </a:r>
          </a:p>
          <a:p>
            <a:pPr marL="342900" indent="-342900"/>
            <a:r>
              <a:rPr lang="es-CO" sz="2000" dirty="0" smtClean="0"/>
              <a:t>	b) Salsa</a:t>
            </a:r>
          </a:p>
          <a:p>
            <a:pPr marL="342900" indent="-342900"/>
            <a:r>
              <a:rPr lang="es-CO" sz="2000" dirty="0" smtClean="0"/>
              <a:t>	c) Tango</a:t>
            </a:r>
          </a:p>
          <a:p>
            <a:pPr marL="342900" indent="-342900"/>
            <a:r>
              <a:rPr lang="es-CO" sz="2000" dirty="0" smtClean="0"/>
              <a:t>	d) Merengue</a:t>
            </a:r>
          </a:p>
          <a:p>
            <a:pPr marL="342900" indent="-342900"/>
            <a:r>
              <a:rPr lang="es-CO" sz="2000" dirty="0" smtClean="0"/>
              <a:t>	e) Flamenco</a:t>
            </a:r>
          </a:p>
          <a:p>
            <a:pPr marL="342900" indent="-342900"/>
            <a:r>
              <a:rPr lang="es-CO" sz="2000" dirty="0" smtClean="0"/>
              <a:t>	f) Bachata</a:t>
            </a:r>
          </a:p>
          <a:p>
            <a:pPr marL="342900" indent="-342900"/>
            <a:r>
              <a:rPr lang="es-CO" sz="2000" dirty="0" smtClean="0"/>
              <a:t>	g) Norteña</a:t>
            </a:r>
          </a:p>
          <a:p>
            <a:pPr marL="342900" indent="-342900"/>
            <a:r>
              <a:rPr lang="es-CO" sz="2000" dirty="0" smtClean="0"/>
              <a:t>	h) Vallenato</a:t>
            </a:r>
          </a:p>
          <a:p>
            <a:endParaRPr lang="es-CO" sz="2000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6798" t="11594" r="31373" b="5797"/>
          <a:stretch>
            <a:fillRect/>
          </a:stretch>
        </p:blipFill>
        <p:spPr bwMode="auto">
          <a:xfrm>
            <a:off x="914401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62600" y="0"/>
            <a:ext cx="35814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0"/>
            <a:ext cx="3581400" cy="1477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Actividad 10</a:t>
            </a:r>
          </a:p>
          <a:p>
            <a:r>
              <a:rPr lang="es-CO" dirty="0" smtClean="0"/>
              <a:t>Los padres de Pamela siempre están en desacuerdo, cuando uno dice SÍ el otro dice NO. Escribe los mandatos opuestos según corresponda. </a:t>
            </a:r>
          </a:p>
          <a:p>
            <a:endParaRPr lang="es-CO" dirty="0" smtClean="0"/>
          </a:p>
          <a:p>
            <a:r>
              <a:rPr lang="es-CO" dirty="0" smtClean="0"/>
              <a:t>Ejemplo: </a:t>
            </a:r>
          </a:p>
          <a:p>
            <a:r>
              <a:rPr lang="es-CO" dirty="0" smtClean="0"/>
              <a:t>Madre: No salgas con tus amigos. </a:t>
            </a:r>
          </a:p>
          <a:p>
            <a:r>
              <a:rPr lang="es-CO" dirty="0" smtClean="0"/>
              <a:t>Padre: Sí, </a:t>
            </a:r>
            <a:r>
              <a:rPr lang="es-CO" u="sng" dirty="0" smtClean="0"/>
              <a:t>sal con tus amigos hoy.</a:t>
            </a:r>
          </a:p>
          <a:p>
            <a:endParaRPr lang="es-CO" u="sng" dirty="0" smtClean="0"/>
          </a:p>
          <a:p>
            <a:r>
              <a:rPr lang="es-CO" dirty="0" smtClean="0"/>
              <a:t>Madre: Lleva a tu hermanito al parque. </a:t>
            </a:r>
          </a:p>
          <a:p>
            <a:r>
              <a:rPr lang="es-CO" dirty="0" smtClean="0"/>
              <a:t>Padre: No, ____________________</a:t>
            </a:r>
          </a:p>
          <a:p>
            <a:endParaRPr lang="es-CO" dirty="0" smtClean="0"/>
          </a:p>
          <a:p>
            <a:r>
              <a:rPr lang="es-CO" dirty="0" smtClean="0"/>
              <a:t>Madre: No cierres la puerta del garaje. </a:t>
            </a:r>
          </a:p>
          <a:p>
            <a:r>
              <a:rPr lang="es-CO" dirty="0" smtClean="0"/>
              <a:t>Padre: ________________________</a:t>
            </a:r>
          </a:p>
          <a:p>
            <a:endParaRPr lang="es-CO" dirty="0" smtClean="0"/>
          </a:p>
          <a:p>
            <a:r>
              <a:rPr lang="es-CO" dirty="0" smtClean="0"/>
              <a:t>Madre: Prepara la cena esta noche.</a:t>
            </a:r>
          </a:p>
          <a:p>
            <a:r>
              <a:rPr lang="es-CO" dirty="0" smtClean="0"/>
              <a:t>Padre: No, ____________________</a:t>
            </a:r>
          </a:p>
          <a:p>
            <a:endParaRPr lang="es-CO" dirty="0" smtClean="0"/>
          </a:p>
          <a:p>
            <a:r>
              <a:rPr lang="es-CO" dirty="0" smtClean="0"/>
              <a:t>Madre: Sí, ve al cine con Pedro.</a:t>
            </a:r>
          </a:p>
          <a:p>
            <a:r>
              <a:rPr lang="es-CO" dirty="0" smtClean="0"/>
              <a:t>Padre: No, ____________________</a:t>
            </a:r>
          </a:p>
          <a:p>
            <a:endParaRPr lang="es-CO" dirty="0" smtClean="0"/>
          </a:p>
          <a:p>
            <a:endParaRPr lang="es-CO" dirty="0" smtClean="0"/>
          </a:p>
          <a:p>
            <a:endParaRPr lang="es-CO" dirty="0" smtClean="0"/>
          </a:p>
          <a:p>
            <a:endParaRPr lang="es-CO" dirty="0" smtClean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8333" t="13973" r="18333" b="19265"/>
          <a:stretch>
            <a:fillRect/>
          </a:stretch>
        </p:blipFill>
        <p:spPr bwMode="auto">
          <a:xfrm>
            <a:off x="914400" y="0"/>
            <a:ext cx="4655714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l="8173" t="36467" r="27724" b="53277"/>
          <a:stretch>
            <a:fillRect/>
          </a:stretch>
        </p:blipFill>
        <p:spPr bwMode="auto">
          <a:xfrm>
            <a:off x="914400" y="6324600"/>
            <a:ext cx="464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0200" y="0"/>
            <a:ext cx="3733800" cy="6858000"/>
          </a:xfrm>
        </p:spPr>
        <p:txBody>
          <a:bodyPr/>
          <a:lstStyle/>
          <a:p>
            <a:endParaRPr lang="es-CO" dirty="0" smtClean="0"/>
          </a:p>
          <a:p>
            <a:pPr>
              <a:buNone/>
            </a:pPr>
            <a:endParaRPr lang="es-CO" dirty="0"/>
          </a:p>
          <a:p>
            <a:pPr>
              <a:buNone/>
            </a:pPr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0"/>
            <a:ext cx="3657600" cy="13665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Actividad 11</a:t>
            </a:r>
          </a:p>
          <a:p>
            <a:r>
              <a:rPr lang="es-CO" dirty="0" smtClean="0"/>
              <a:t>Carlos es un estudiante internacional que acaba de llegar a tu universidad. Trabajen en grupos pequeños y escriban consejos/recomendaciones para Carlos en las siguientes áreas:</a:t>
            </a:r>
          </a:p>
          <a:p>
            <a:endParaRPr lang="es-CO" dirty="0" smtClean="0"/>
          </a:p>
          <a:p>
            <a:pPr>
              <a:buAutoNum type="arabicPeriod"/>
            </a:pPr>
            <a:r>
              <a:rPr lang="es-CO" dirty="0" smtClean="0"/>
              <a:t>Qué hacer los fines de semana</a:t>
            </a:r>
          </a:p>
          <a:p>
            <a:r>
              <a:rPr lang="es-CO" dirty="0" smtClean="0"/>
              <a:t>_____________________________</a:t>
            </a:r>
          </a:p>
          <a:p>
            <a:r>
              <a:rPr lang="es-CO" dirty="0" smtClean="0"/>
              <a:t>_____________________________</a:t>
            </a:r>
          </a:p>
          <a:p>
            <a:endParaRPr lang="es-CO" dirty="0" smtClean="0"/>
          </a:p>
          <a:p>
            <a:r>
              <a:rPr lang="es-CO" dirty="0" smtClean="0"/>
              <a:t>2. Dónde vivir</a:t>
            </a:r>
          </a:p>
          <a:p>
            <a:r>
              <a:rPr lang="es-CO" dirty="0" smtClean="0"/>
              <a:t>____________________________________________________________</a:t>
            </a:r>
          </a:p>
          <a:p>
            <a:endParaRPr lang="es-CO" dirty="0" smtClean="0"/>
          </a:p>
          <a:p>
            <a:r>
              <a:rPr lang="es-CO" dirty="0" smtClean="0"/>
              <a:t>3. Cómo hacer amigos</a:t>
            </a:r>
          </a:p>
          <a:p>
            <a:r>
              <a:rPr lang="es-CO" dirty="0" smtClean="0"/>
              <a:t>____________________________________________________________</a:t>
            </a:r>
          </a:p>
          <a:p>
            <a:endParaRPr lang="es-CO" dirty="0" smtClean="0"/>
          </a:p>
          <a:p>
            <a:r>
              <a:rPr lang="es-CO" dirty="0" smtClean="0"/>
              <a:t>4. Dónde comer</a:t>
            </a:r>
          </a:p>
          <a:p>
            <a:r>
              <a:rPr lang="es-CO" dirty="0" smtClean="0"/>
              <a:t>____________________________________________________________</a:t>
            </a:r>
          </a:p>
          <a:p>
            <a:pPr marL="342900" indent="-342900"/>
            <a:endParaRPr lang="es-CO" dirty="0" smtClean="0"/>
          </a:p>
          <a:p>
            <a:pPr marL="342900" indent="-342900"/>
            <a:endParaRPr lang="es-CO" dirty="0" smtClean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8173" t="36467" r="27724" b="53277"/>
          <a:stretch>
            <a:fillRect/>
          </a:stretch>
        </p:blipFill>
        <p:spPr bwMode="auto">
          <a:xfrm>
            <a:off x="914400" y="6019800"/>
            <a:ext cx="457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 l="31095" t="10781" r="23082" b="5943"/>
          <a:stretch>
            <a:fillRect/>
          </a:stretch>
        </p:blipFill>
        <p:spPr bwMode="auto">
          <a:xfrm>
            <a:off x="990600" y="0"/>
            <a:ext cx="4495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0"/>
            <a:ext cx="40386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562600" y="0"/>
            <a:ext cx="3581400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Actividad 12</a:t>
            </a:r>
          </a:p>
          <a:p>
            <a:r>
              <a:rPr lang="es-CO" dirty="0" smtClean="0"/>
              <a:t>Trabajen en parejas en la siguiente actividad. Imaginen que van a preparar una cena especial para sus amigos. Contesten las siguientes preguntas para planear la cena.</a:t>
            </a:r>
          </a:p>
          <a:p>
            <a:endParaRPr lang="es-CO" dirty="0" smtClean="0"/>
          </a:p>
          <a:p>
            <a:endParaRPr lang="es-CO" dirty="0" smtClean="0"/>
          </a:p>
          <a:p>
            <a:pPr marL="342900" indent="-342900">
              <a:buAutoNum type="arabicPeriod"/>
            </a:pPr>
            <a:r>
              <a:rPr lang="es-CO" dirty="0" smtClean="0">
                <a:latin typeface="Calibri"/>
              </a:rPr>
              <a:t>¿</a:t>
            </a:r>
            <a:r>
              <a:rPr lang="es-CO" dirty="0" smtClean="0"/>
              <a:t>Qué van a preparar como aperitivo?</a:t>
            </a:r>
          </a:p>
          <a:p>
            <a:pPr marL="342900" indent="-342900">
              <a:buAutoNum type="arabicPeriod"/>
            </a:pPr>
            <a:r>
              <a:rPr lang="es-CO" dirty="0" smtClean="0"/>
              <a:t>¿ Qué van a preparar como plato principal?</a:t>
            </a:r>
          </a:p>
          <a:p>
            <a:pPr marL="342900" indent="-342900">
              <a:buAutoNum type="arabicPeriod"/>
            </a:pPr>
            <a:r>
              <a:rPr lang="es-CO" dirty="0" smtClean="0"/>
              <a:t>¿Qué van a preparar de postre?</a:t>
            </a:r>
          </a:p>
          <a:p>
            <a:pPr marL="342900" indent="-342900">
              <a:buAutoNum type="arabicPeriod"/>
            </a:pPr>
            <a:r>
              <a:rPr lang="es-CO" dirty="0" smtClean="0"/>
              <a:t>¿Qué bebidas van a servir?</a:t>
            </a:r>
          </a:p>
          <a:p>
            <a:pPr marL="342900" indent="-342900">
              <a:buAutoNum type="arabicPeriod"/>
            </a:pPr>
            <a:r>
              <a:rPr lang="es-CO" dirty="0" smtClean="0"/>
              <a:t>Hagan una lista de los alimentos que necesitan comprar.  ______________________________________________________________________________________________________________________________________________________________________________________</a:t>
            </a:r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2912" t="10704" r="18286" b="7793"/>
          <a:stretch>
            <a:fillRect/>
          </a:stretch>
        </p:blipFill>
        <p:spPr bwMode="auto">
          <a:xfrm>
            <a:off x="990599" y="0"/>
            <a:ext cx="4267201" cy="327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 cstate="print"/>
          <a:srcRect l="22757" t="11966" r="28205" b="20228"/>
          <a:stretch>
            <a:fillRect/>
          </a:stretch>
        </p:blipFill>
        <p:spPr bwMode="auto">
          <a:xfrm>
            <a:off x="990600" y="3352800"/>
            <a:ext cx="44196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0"/>
            <a:ext cx="3657600" cy="6858000"/>
          </a:xfrm>
        </p:spPr>
        <p:txBody>
          <a:bodyPr/>
          <a:lstStyle/>
          <a:p>
            <a:endParaRPr lang="es-CO" dirty="0" smtClean="0"/>
          </a:p>
          <a:p>
            <a:pPr>
              <a:buNone/>
            </a:pPr>
            <a:endParaRPr lang="es-CO" dirty="0" smtClean="0"/>
          </a:p>
          <a:p>
            <a:pPr>
              <a:buNone/>
            </a:pPr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0"/>
            <a:ext cx="3657600" cy="1311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Actividad 13</a:t>
            </a:r>
          </a:p>
          <a:p>
            <a:r>
              <a:rPr lang="es-CO" dirty="0" smtClean="0"/>
              <a:t>Malos modales en la mesa</a:t>
            </a:r>
          </a:p>
          <a:p>
            <a:endParaRPr lang="es-CO" dirty="0" smtClean="0"/>
          </a:p>
          <a:p>
            <a:r>
              <a:rPr lang="es-CO" dirty="0" smtClean="0"/>
              <a:t>Trabaja con un(a) compañero(a) de clase. </a:t>
            </a:r>
            <a:r>
              <a:rPr lang="es-CO" dirty="0" smtClean="0">
                <a:latin typeface="Calibri"/>
              </a:rPr>
              <a:t>Hagan una lista de 4 cosas que se consideran “malos modales” en la mesa. </a:t>
            </a:r>
          </a:p>
          <a:p>
            <a:endParaRPr lang="es-CO" dirty="0" smtClean="0">
              <a:latin typeface="Calibri"/>
            </a:endParaRPr>
          </a:p>
          <a:p>
            <a:pPr marL="342900" indent="-342900">
              <a:buAutoNum type="arabicPeriod"/>
            </a:pPr>
            <a:r>
              <a:rPr lang="es-CO" dirty="0" smtClean="0">
                <a:latin typeface="Calibri"/>
              </a:rPr>
              <a:t>__________________________</a:t>
            </a:r>
          </a:p>
          <a:p>
            <a:pPr marL="342900" indent="-342900">
              <a:buAutoNum type="arabicPeriod"/>
            </a:pPr>
            <a:r>
              <a:rPr lang="es-CO" dirty="0" smtClean="0">
                <a:latin typeface="Calibri"/>
              </a:rPr>
              <a:t>__________________________</a:t>
            </a:r>
          </a:p>
          <a:p>
            <a:pPr marL="342900" indent="-342900">
              <a:buAutoNum type="arabicPeriod"/>
            </a:pPr>
            <a:r>
              <a:rPr lang="es-CO" dirty="0" smtClean="0">
                <a:latin typeface="Calibri"/>
              </a:rPr>
              <a:t>__________________________</a:t>
            </a:r>
          </a:p>
          <a:p>
            <a:pPr marL="342900" indent="-342900">
              <a:buAutoNum type="arabicPeriod"/>
            </a:pPr>
            <a:r>
              <a:rPr lang="es-CO" dirty="0" smtClean="0">
                <a:latin typeface="Calibri"/>
              </a:rPr>
              <a:t>__________________________</a:t>
            </a:r>
          </a:p>
          <a:p>
            <a:pPr marL="342900" indent="-342900">
              <a:buAutoNum type="arabicPeriod"/>
            </a:pPr>
            <a:endParaRPr lang="es-CO" dirty="0" smtClean="0">
              <a:latin typeface="Calibri"/>
            </a:endParaRPr>
          </a:p>
          <a:p>
            <a:pPr marL="342900" indent="-342900"/>
            <a:r>
              <a:rPr lang="es-CO" dirty="0" smtClean="0">
                <a:latin typeface="Calibri"/>
              </a:rPr>
              <a:t>¿Cuál de todos crees que es el peor?</a:t>
            </a:r>
          </a:p>
          <a:p>
            <a:pPr marL="342900" indent="-342900"/>
            <a:endParaRPr lang="es-CO" dirty="0" smtClean="0">
              <a:latin typeface="Calibri"/>
            </a:endParaRPr>
          </a:p>
          <a:p>
            <a:pPr marL="342900" indent="-342900"/>
            <a:r>
              <a:rPr lang="es-CO" dirty="0" smtClean="0">
                <a:latin typeface="Calibri"/>
              </a:rPr>
              <a:t>El peor modal es________________.</a:t>
            </a:r>
          </a:p>
          <a:p>
            <a:pPr marL="342900" indent="-342900"/>
            <a:endParaRPr lang="es-CO" dirty="0" smtClean="0">
              <a:latin typeface="Calibri"/>
            </a:endParaRPr>
          </a:p>
          <a:p>
            <a:r>
              <a:rPr lang="es-CO" dirty="0" smtClean="0">
                <a:latin typeface="Calibri"/>
              </a:rPr>
              <a:t>¿Creen que los buenos modales son los mismos en todas las culturas? Compartan su respuesta con la clase.  </a:t>
            </a:r>
            <a:endParaRPr lang="es-CO" dirty="0" smtClean="0"/>
          </a:p>
          <a:p>
            <a:endParaRPr lang="es-CO" dirty="0" smtClean="0"/>
          </a:p>
          <a:p>
            <a:endParaRPr lang="es-CO" dirty="0" smtClean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8173" t="36467" r="27724" b="53277"/>
          <a:stretch>
            <a:fillRect/>
          </a:stretch>
        </p:blipFill>
        <p:spPr bwMode="auto">
          <a:xfrm>
            <a:off x="838200" y="6324600"/>
            <a:ext cx="4648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 l="25424" t="10769" r="30508" b="12308"/>
          <a:stretch>
            <a:fillRect/>
          </a:stretch>
        </p:blipFill>
        <p:spPr bwMode="auto">
          <a:xfrm>
            <a:off x="838200" y="0"/>
            <a:ext cx="4724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0"/>
            <a:ext cx="40386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486400" y="0"/>
            <a:ext cx="3657600" cy="1255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/>
          </a:p>
          <a:p>
            <a:r>
              <a:rPr lang="es-CO" b="1" dirty="0" smtClean="0"/>
              <a:t>Actividad 14</a:t>
            </a:r>
          </a:p>
          <a:p>
            <a:r>
              <a:rPr lang="es-CO" dirty="0" smtClean="0"/>
              <a:t>Completa las instrucciones de la siguiente receta usando los verbos que aparecen arriba. </a:t>
            </a:r>
          </a:p>
          <a:p>
            <a:endParaRPr lang="es-CO" dirty="0" smtClean="0"/>
          </a:p>
          <a:p>
            <a:r>
              <a:rPr lang="es-CO" dirty="0" smtClean="0"/>
              <a:t>Primero se ____________ la harina y la mantequilla. </a:t>
            </a:r>
          </a:p>
          <a:p>
            <a:r>
              <a:rPr lang="es-CO" dirty="0" smtClean="0"/>
              <a:t>Luego se ______________ los huevos. </a:t>
            </a:r>
          </a:p>
          <a:p>
            <a:r>
              <a:rPr lang="es-CO" dirty="0" smtClean="0"/>
              <a:t>Después se_____________ el azúcar y una cucharadita de vainilla. </a:t>
            </a:r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8173" t="36467" r="27724" b="53277"/>
          <a:stretch>
            <a:fillRect/>
          </a:stretch>
        </p:blipFill>
        <p:spPr bwMode="auto">
          <a:xfrm>
            <a:off x="914400" y="6248400"/>
            <a:ext cx="4495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 l="32258" t="10654" r="24194" b="10503"/>
          <a:stretch>
            <a:fillRect/>
          </a:stretch>
        </p:blipFill>
        <p:spPr bwMode="auto">
          <a:xfrm>
            <a:off x="914400" y="0"/>
            <a:ext cx="4572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5" cstate="print"/>
          <a:srcRect l="33494" t="18234" r="7212" b="28775"/>
          <a:stretch>
            <a:fillRect/>
          </a:stretch>
        </p:blipFill>
        <p:spPr bwMode="auto">
          <a:xfrm>
            <a:off x="5410200" y="0"/>
            <a:ext cx="3733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0"/>
            <a:ext cx="40386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029200" y="0"/>
            <a:ext cx="4114800" cy="1412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Actividad 15</a:t>
            </a:r>
          </a:p>
          <a:p>
            <a:r>
              <a:rPr lang="es-CO" sz="2000" dirty="0" smtClean="0"/>
              <a:t>Completa las siguientes frases utilizando las expresiones que aparecen al lado. </a:t>
            </a:r>
          </a:p>
          <a:p>
            <a:endParaRPr lang="es-CO" sz="2000" dirty="0" smtClean="0"/>
          </a:p>
          <a:p>
            <a:pPr marL="342900" indent="-342900"/>
            <a:r>
              <a:rPr lang="es-CO" sz="2000" dirty="0" smtClean="0"/>
              <a:t>1.  - ¿Desea comer algo más señor?</a:t>
            </a:r>
          </a:p>
          <a:p>
            <a:pPr marL="342900" indent="-342900"/>
            <a:r>
              <a:rPr lang="es-CO" sz="2000" dirty="0" smtClean="0"/>
              <a:t>      -  No gracias, _______________.</a:t>
            </a:r>
          </a:p>
          <a:p>
            <a:pPr marL="342900" indent="-342900"/>
            <a:endParaRPr lang="es-CO" sz="2000" dirty="0" smtClean="0"/>
          </a:p>
          <a:p>
            <a:pPr marL="342900" indent="-342900"/>
            <a:r>
              <a:rPr lang="es-CO" sz="2000" dirty="0" smtClean="0"/>
              <a:t>2.  - ______________________</a:t>
            </a:r>
          </a:p>
          <a:p>
            <a:pPr marL="342900" indent="-342900"/>
            <a:r>
              <a:rPr lang="es-CO" sz="2000" dirty="0" smtClean="0"/>
              <a:t>     - Sí por favor, quiero un poco más de arroz y carne.</a:t>
            </a:r>
          </a:p>
          <a:p>
            <a:pPr marL="342900" indent="-342900"/>
            <a:endParaRPr lang="es-CO" sz="2000" dirty="0" smtClean="0"/>
          </a:p>
          <a:p>
            <a:pPr marL="342900" indent="-342900">
              <a:buAutoNum type="arabicPeriod" startAt="3"/>
            </a:pPr>
            <a:r>
              <a:rPr lang="es-CO" sz="2000" dirty="0" smtClean="0"/>
              <a:t>- Bueno, ¡a comer todos!</a:t>
            </a:r>
          </a:p>
          <a:p>
            <a:pPr marL="342900" indent="-342900"/>
            <a:r>
              <a:rPr lang="es-CO" sz="2000" dirty="0" smtClean="0"/>
              <a:t>       - _________________________.</a:t>
            </a:r>
          </a:p>
          <a:p>
            <a:pPr marL="342900" indent="-342900"/>
            <a:endParaRPr lang="es-CO" sz="2000" dirty="0" smtClean="0"/>
          </a:p>
          <a:p>
            <a:pPr marL="457200" indent="-457200"/>
            <a:r>
              <a:rPr lang="es-CO" sz="2000" dirty="0" smtClean="0"/>
              <a:t>4.  - ¡María ya ha repetido sopa dos veces!</a:t>
            </a:r>
          </a:p>
          <a:p>
            <a:pPr marL="457200" indent="-457200"/>
            <a:r>
              <a:rPr lang="es-CO" sz="2000" dirty="0" smtClean="0"/>
              <a:t>      - Aunque no lo creas, ella____________________.</a:t>
            </a:r>
          </a:p>
          <a:p>
            <a:pPr marL="457200" indent="-457200"/>
            <a:endParaRPr lang="es-CO" sz="2000" dirty="0" smtClean="0"/>
          </a:p>
          <a:p>
            <a:pPr marL="457200" indent="-457200"/>
            <a:r>
              <a:rPr lang="es-CO" sz="2000" dirty="0" smtClean="0"/>
              <a:t>5.  - </a:t>
            </a:r>
            <a:r>
              <a:rPr lang="es-CO" sz="2000" dirty="0" smtClean="0">
                <a:latin typeface="Calibri"/>
              </a:rPr>
              <a:t>¿</a:t>
            </a:r>
            <a:r>
              <a:rPr lang="es-CO" sz="2000" dirty="0" smtClean="0"/>
              <a:t>Vas a comer ahora?</a:t>
            </a:r>
          </a:p>
          <a:p>
            <a:pPr marL="457200" indent="-457200"/>
            <a:r>
              <a:rPr lang="es-CO" sz="2000" dirty="0" smtClean="0"/>
              <a:t>      - Sí claro. ___________________. </a:t>
            </a:r>
          </a:p>
          <a:p>
            <a:pPr marL="342900" indent="-342900"/>
            <a:endParaRPr lang="es-CO" sz="2000" dirty="0" smtClean="0"/>
          </a:p>
          <a:p>
            <a:pPr marL="457200" indent="-457200">
              <a:buAutoNum type="arabicPeriod" startAt="4"/>
            </a:pPr>
            <a:endParaRPr lang="es-CO" sz="2000" dirty="0" smtClean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4115" t="22269" r="30645" b="39481"/>
          <a:stretch>
            <a:fillRect/>
          </a:stretch>
        </p:blipFill>
        <p:spPr bwMode="auto">
          <a:xfrm>
            <a:off x="990600" y="0"/>
            <a:ext cx="4114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038600"/>
            <a:ext cx="4038600" cy="28194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00" y="0"/>
            <a:ext cx="38100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0"/>
            <a:ext cx="3810000" cy="1135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Actividad 16</a:t>
            </a:r>
          </a:p>
          <a:p>
            <a:endParaRPr lang="es-CO" sz="2000" dirty="0" smtClean="0"/>
          </a:p>
          <a:p>
            <a:r>
              <a:rPr lang="es-CO" sz="2000" dirty="0" smtClean="0"/>
              <a:t>Trabajen en grupos de 2/3 personas. Lean el menú que aparece al lado y actúen las siguientes situaciones:</a:t>
            </a:r>
          </a:p>
          <a:p>
            <a:endParaRPr lang="es-CO" sz="2000" dirty="0" smtClean="0"/>
          </a:p>
          <a:p>
            <a:r>
              <a:rPr lang="es-CO" sz="2000" dirty="0" smtClean="0"/>
              <a:t>Mesero/a: Preséntese y haga preguntas a los clientes para saber que quieren ordenar. </a:t>
            </a:r>
          </a:p>
          <a:p>
            <a:endParaRPr lang="es-CO" sz="2000" dirty="0" smtClean="0"/>
          </a:p>
          <a:p>
            <a:r>
              <a:rPr lang="es-CO" sz="2000" dirty="0" smtClean="0"/>
              <a:t>Cliente(s) : Ordene(n) su comida. Haga(n) preguntas al mesero/a sobre un plato en especial. </a:t>
            </a:r>
          </a:p>
          <a:p>
            <a:endParaRPr lang="es-CO" sz="2000" dirty="0" smtClean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8173" t="36467" r="27724" b="53277"/>
          <a:stretch>
            <a:fillRect/>
          </a:stretch>
        </p:blipFill>
        <p:spPr bwMode="auto">
          <a:xfrm>
            <a:off x="914400" y="6324600"/>
            <a:ext cx="449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 l="20968" t="11667" r="24194" b="8333"/>
          <a:stretch>
            <a:fillRect/>
          </a:stretch>
        </p:blipFill>
        <p:spPr bwMode="auto">
          <a:xfrm>
            <a:off x="914401" y="0"/>
            <a:ext cx="4495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0"/>
            <a:ext cx="40386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334000" y="0"/>
            <a:ext cx="3810000" cy="1015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Actividad 17</a:t>
            </a:r>
          </a:p>
          <a:p>
            <a:r>
              <a:rPr lang="es-CO" sz="2000" i="1" dirty="0" smtClean="0"/>
              <a:t>Antes de ver el video</a:t>
            </a:r>
          </a:p>
          <a:p>
            <a:endParaRPr lang="es-CO" sz="2000" dirty="0" smtClean="0"/>
          </a:p>
          <a:p>
            <a:r>
              <a:rPr lang="es-CO" sz="2000" dirty="0" smtClean="0">
                <a:latin typeface="Calibri"/>
              </a:rPr>
              <a:t>¿</a:t>
            </a:r>
            <a:r>
              <a:rPr lang="es-CO" sz="2000" dirty="0" smtClean="0"/>
              <a:t>Qué sabes sobre Perú? Investiga en internet los siguientes aspectos acerca de Perú. </a:t>
            </a:r>
          </a:p>
          <a:p>
            <a:endParaRPr lang="es-CO" sz="2000" dirty="0" smtClean="0"/>
          </a:p>
          <a:p>
            <a:pPr marL="342900" indent="-342900">
              <a:buAutoNum type="arabicPeriod"/>
            </a:pPr>
            <a:r>
              <a:rPr lang="es-CO" sz="2000" dirty="0" smtClean="0"/>
              <a:t>Ubicación geográfica</a:t>
            </a:r>
          </a:p>
          <a:p>
            <a:pPr marL="342900" indent="-342900">
              <a:buAutoNum type="arabicPeriod"/>
            </a:pPr>
            <a:r>
              <a:rPr lang="es-CO" sz="2000" dirty="0" smtClean="0"/>
              <a:t>Capital</a:t>
            </a:r>
          </a:p>
          <a:p>
            <a:pPr marL="342900" indent="-342900">
              <a:buAutoNum type="arabicPeriod"/>
            </a:pPr>
            <a:r>
              <a:rPr lang="es-CO" sz="2000" dirty="0" smtClean="0"/>
              <a:t>Comida(s) típicas</a:t>
            </a:r>
          </a:p>
          <a:p>
            <a:pPr marL="342900" indent="-342900">
              <a:buAutoNum type="arabicPeriod"/>
            </a:pPr>
            <a:r>
              <a:rPr lang="es-CO" sz="2000" dirty="0" smtClean="0"/>
              <a:t>Población (gente)</a:t>
            </a:r>
          </a:p>
          <a:p>
            <a:pPr marL="342900" indent="-342900">
              <a:buAutoNum type="arabicPeriod"/>
            </a:pPr>
            <a:r>
              <a:rPr lang="es-CO" sz="2000" dirty="0" smtClean="0"/>
              <a:t>Atracciones turísticas</a:t>
            </a:r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8173" t="36467" r="27724" b="53277"/>
          <a:stretch>
            <a:fillRect/>
          </a:stretch>
        </p:blipFill>
        <p:spPr bwMode="auto">
          <a:xfrm>
            <a:off x="914400" y="6324600"/>
            <a:ext cx="434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 l="19882" t="17009" r="27419" b="62303"/>
          <a:stretch>
            <a:fillRect/>
          </a:stretch>
        </p:blipFill>
        <p:spPr bwMode="auto">
          <a:xfrm>
            <a:off x="990600" y="1"/>
            <a:ext cx="4267200" cy="167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C:\Users\Marisol\AppData\Local\Temp\FuentesCG_5e_Ch05_P_05_17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1600200"/>
            <a:ext cx="4343400" cy="3259693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s-US" sz="2000" b="1" dirty="0" smtClean="0"/>
              <a:t>Actividad 18</a:t>
            </a:r>
          </a:p>
          <a:p>
            <a:pPr marL="0" indent="0">
              <a:buNone/>
            </a:pPr>
            <a:r>
              <a:rPr lang="es-US" sz="2000" dirty="0" smtClean="0"/>
              <a:t>Martha está buscando un trabajo en el campus de tu universidad. </a:t>
            </a:r>
            <a:r>
              <a:rPr lang="es-US" sz="2000" dirty="0" smtClean="0">
                <a:latin typeface="Calibri"/>
              </a:rPr>
              <a:t>¿</a:t>
            </a:r>
            <a:r>
              <a:rPr lang="es-US" sz="2000" dirty="0" smtClean="0"/>
              <a:t>Qué sugerencias o consejos le das?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FontTx/>
              <a:buChar char="-"/>
            </a:pPr>
            <a:r>
              <a:rPr lang="es-US" sz="2000" dirty="0" smtClean="0"/>
              <a:t>Te aconsejo que_______________________________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 Te sugiero que _______________________________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 No te recomiendo que _________________________</a:t>
            </a:r>
          </a:p>
          <a:p>
            <a:pPr marL="0" indent="0">
              <a:buFontTx/>
              <a:buChar char="-"/>
            </a:pPr>
            <a:r>
              <a:rPr lang="es-US" sz="2000" dirty="0" smtClean="0"/>
              <a:t> No es bueno que______________________________</a:t>
            </a:r>
          </a:p>
          <a:p>
            <a:pPr>
              <a:buNone/>
            </a:pPr>
            <a:endParaRPr lang="es-US" sz="2000" b="1" dirty="0" smtClean="0"/>
          </a:p>
          <a:p>
            <a:pPr>
              <a:buNone/>
            </a:pPr>
            <a:r>
              <a:rPr lang="es-US" sz="2000" b="1" dirty="0" smtClean="0"/>
              <a:t>Actividad 19</a:t>
            </a:r>
          </a:p>
          <a:p>
            <a:pPr marL="0" indent="0">
              <a:buNone/>
            </a:pPr>
            <a:r>
              <a:rPr lang="es-US" sz="1900" dirty="0" smtClean="0"/>
              <a:t>Juan y Marcela van a viajar a Perú. Una amiga les da sugerencias para su viaje. Completen los espacios en blanco usando verbos en </a:t>
            </a:r>
            <a:r>
              <a:rPr lang="es-US" sz="1900" i="1" dirty="0" smtClean="0"/>
              <a:t>presente de subjuntivo </a:t>
            </a:r>
            <a:r>
              <a:rPr lang="es-US" sz="1900" dirty="0" smtClean="0"/>
              <a:t>o en </a:t>
            </a:r>
            <a:r>
              <a:rPr lang="es-US" sz="1900" i="1" dirty="0" smtClean="0"/>
              <a:t>infinitivo</a:t>
            </a:r>
            <a:r>
              <a:rPr lang="es-US" sz="1900" dirty="0" smtClean="0"/>
              <a:t>  según corresponda. </a:t>
            </a:r>
          </a:p>
          <a:p>
            <a:pPr marL="0" indent="0">
              <a:buNone/>
            </a:pPr>
            <a:endParaRPr lang="es-US" sz="1900" dirty="0" smtClean="0"/>
          </a:p>
          <a:p>
            <a:pPr marL="0" indent="0">
              <a:buNone/>
            </a:pPr>
            <a:r>
              <a:rPr lang="es-US" sz="1900" dirty="0" smtClean="0"/>
              <a:t>Les sugiero que __________________ (visitar) Lima y Cuzco. Para ir a Machu Picchu es importante que ___________________ (descansar) bien la noche anterior. Es preferible _________________ (comenzar) el viaje temprano en la mañana. Les aconsejo que no ____________ (llevar) muchas cosas porque de lo contrario se van a cansar.  Cuando estén en el hotel, es mejor _______________ (guardar) las cosas de valor en una caja de seguridad. </a:t>
            </a:r>
          </a:p>
          <a:p>
            <a:pPr marL="0" indent="0">
              <a:buNone/>
            </a:pPr>
            <a:endParaRPr lang="es-US" sz="21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None/>
            </a:pPr>
            <a:endParaRPr lang="es-US" sz="3800" dirty="0" smtClean="0"/>
          </a:p>
          <a:p>
            <a:pPr marL="0" indent="0">
              <a:buFontTx/>
              <a:buChar char="-"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r>
              <a:rPr lang="es-US" sz="2000" i="1" dirty="0" smtClean="0"/>
              <a:t>-Sugerir, persuadir y aconsejar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r>
              <a:rPr lang="es-US" sz="2000" dirty="0" smtClean="0"/>
              <a:t>Trabajen en grupos de dos. </a:t>
            </a:r>
            <a:r>
              <a:rPr lang="es-US" sz="2000" dirty="0" smtClean="0">
                <a:latin typeface="Calibri"/>
              </a:rPr>
              <a:t>¿</a:t>
            </a:r>
            <a:r>
              <a:rPr lang="es-US" sz="2000" dirty="0" smtClean="0"/>
              <a:t>Qué consejos /sugerencias le dan a un estudiante que no saca buenas notas en la clase de español? 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0"/>
            <a:ext cx="4038600" cy="6858000"/>
          </a:xfrm>
        </p:spPr>
        <p:txBody>
          <a:bodyPr>
            <a:normAutofit fontScale="92500" lnSpcReduction="20000"/>
          </a:bodyPr>
          <a:lstStyle/>
          <a:p>
            <a:endParaRPr lang="es-CO" dirty="0" smtClean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pPr>
              <a:buNone/>
            </a:pPr>
            <a:endParaRPr lang="es-CO" sz="2000" dirty="0" smtClean="0"/>
          </a:p>
          <a:p>
            <a:pPr>
              <a:buNone/>
            </a:pPr>
            <a:r>
              <a:rPr lang="es-CO" sz="2000" b="1" dirty="0" smtClean="0"/>
              <a:t>Actividad 1</a:t>
            </a:r>
          </a:p>
          <a:p>
            <a:pPr>
              <a:buNone/>
            </a:pPr>
            <a:r>
              <a:rPr lang="es-CO" sz="2000" b="1" dirty="0" smtClean="0"/>
              <a:t>Antes de escuchar el </a:t>
            </a:r>
            <a:r>
              <a:rPr lang="es-CO" sz="2000" b="1" dirty="0" err="1" smtClean="0"/>
              <a:t>podcast</a:t>
            </a:r>
            <a:endParaRPr lang="es-CO" sz="2000" b="1" dirty="0" smtClean="0"/>
          </a:p>
          <a:p>
            <a:pPr marL="0" indent="0">
              <a:buNone/>
            </a:pPr>
            <a:r>
              <a:rPr lang="es-CO" sz="2000" dirty="0" smtClean="0"/>
              <a:t>Trabaja con un(a) compañero(a) de clase. Háganse las siguientes preguntas:</a:t>
            </a:r>
          </a:p>
          <a:p>
            <a:pPr marL="457200" indent="-457200">
              <a:buAutoNum type="arabicPeriod"/>
            </a:pPr>
            <a:r>
              <a:rPr lang="es-CO" sz="2000" dirty="0" smtClean="0">
                <a:latin typeface="Calibri"/>
              </a:rPr>
              <a:t>¿</a:t>
            </a:r>
            <a:r>
              <a:rPr lang="es-CO" sz="2000" dirty="0" smtClean="0"/>
              <a:t>Qué </a:t>
            </a:r>
            <a:r>
              <a:rPr lang="es-CO" sz="2000" i="1" dirty="0" smtClean="0"/>
              <a:t>tienes ganas de comer </a:t>
            </a:r>
            <a:r>
              <a:rPr lang="es-CO" sz="2000" dirty="0" smtClean="0"/>
              <a:t>hoy para la cena?</a:t>
            </a:r>
          </a:p>
          <a:p>
            <a:pPr marL="457200" indent="-457200">
              <a:buAutoNum type="arabicPeriod"/>
            </a:pPr>
            <a:r>
              <a:rPr lang="es-CO" sz="2000" dirty="0" smtClean="0"/>
              <a:t>¿Qué </a:t>
            </a:r>
            <a:r>
              <a:rPr lang="es-CO" sz="2000" i="1" dirty="0" smtClean="0"/>
              <a:t>tienes ganas</a:t>
            </a:r>
            <a:r>
              <a:rPr lang="es-CO" sz="2000" dirty="0" smtClean="0"/>
              <a:t> de hacer después de clase?</a:t>
            </a:r>
          </a:p>
          <a:p>
            <a:pPr marL="457200" indent="-457200">
              <a:buAutoNum type="arabicPeriod"/>
            </a:pPr>
            <a:r>
              <a:rPr lang="es-CO" sz="2000" dirty="0" smtClean="0"/>
              <a:t>¿Te gusta la comida Tex </a:t>
            </a:r>
            <a:r>
              <a:rPr lang="es-CO" sz="2000" dirty="0" err="1" smtClean="0"/>
              <a:t>Mex</a:t>
            </a:r>
            <a:r>
              <a:rPr lang="es-CO" sz="2000" dirty="0" smtClean="0"/>
              <a:t>?        ¿Qué platos ofrecen normalmente en un restaurante Tex </a:t>
            </a:r>
            <a:r>
              <a:rPr lang="es-CO" sz="2000" dirty="0" err="1" smtClean="0"/>
              <a:t>Mex</a:t>
            </a:r>
            <a:r>
              <a:rPr lang="es-CO" sz="2000" dirty="0" smtClean="0"/>
              <a:t>?</a:t>
            </a:r>
          </a:p>
          <a:p>
            <a:pPr marL="457200" indent="-457200">
              <a:buAutoNum type="arabicPeriod"/>
            </a:pPr>
            <a:r>
              <a:rPr lang="es-CO" sz="2000" dirty="0" smtClean="0"/>
              <a:t>Considera el significado de la expresión “dar cátedra”.               ¿Conoces a alguien que le </a:t>
            </a:r>
            <a:r>
              <a:rPr lang="es-CO" sz="2000" i="1" dirty="0" smtClean="0"/>
              <a:t>guste dar cátedra</a:t>
            </a:r>
            <a:r>
              <a:rPr lang="es-CO" sz="2000" dirty="0" smtClean="0"/>
              <a:t>? ¿Normalmente qué dices tú? ¿Cómo reaccionas?</a:t>
            </a:r>
          </a:p>
          <a:p>
            <a:pPr>
              <a:buNone/>
            </a:pPr>
            <a:endParaRPr lang="es-CO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29868" t="29167" r="19180" b="41666"/>
          <a:stretch>
            <a:fillRect/>
          </a:stretch>
        </p:blipFill>
        <p:spPr bwMode="auto">
          <a:xfrm>
            <a:off x="1066800" y="-76200"/>
            <a:ext cx="8077200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0" y="0"/>
            <a:ext cx="12192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53340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i="1" dirty="0" smtClean="0"/>
              <a:t>El Parque Forestal en Santiago, Chile</a:t>
            </a:r>
            <a:endParaRPr lang="es-CO" i="1" dirty="0"/>
          </a:p>
        </p:txBody>
      </p:sp>
      <p:pic>
        <p:nvPicPr>
          <p:cNvPr id="1026" name="Picture 2" descr="C:\Users\Marisol\Desktop\Fuentes Ancillary\Chapter 5\img_P05_02.tif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2180694"/>
            <a:ext cx="3886200" cy="315330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-US" sz="2000" b="1" dirty="0" smtClean="0"/>
              <a:t>Actividad 20</a:t>
            </a:r>
          </a:p>
          <a:p>
            <a:pPr marL="0" indent="0">
              <a:buNone/>
            </a:pPr>
            <a:r>
              <a:rPr lang="es-US" sz="2000" dirty="0" smtClean="0"/>
              <a:t>Escribe ejemplos de alimentos en las siguientes categorías</a:t>
            </a:r>
            <a:r>
              <a:rPr lang="es-US" sz="2000" b="1" dirty="0" smtClean="0"/>
              <a:t>. 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r>
              <a:rPr lang="es-US" sz="2000" dirty="0" smtClean="0"/>
              <a:t>Frutas: ____________, ___________, ___________</a:t>
            </a:r>
          </a:p>
          <a:p>
            <a:pPr marL="0" indent="0">
              <a:buNone/>
            </a:pPr>
            <a:r>
              <a:rPr lang="es-US" sz="2000" dirty="0" smtClean="0"/>
              <a:t>Carnes: ____________, ___________, ___________</a:t>
            </a:r>
          </a:p>
          <a:p>
            <a:pPr marL="0" indent="0">
              <a:buNone/>
            </a:pPr>
            <a:r>
              <a:rPr lang="es-US" sz="2000" dirty="0" smtClean="0"/>
              <a:t>Mariscos: ___________, ___________, ___________</a:t>
            </a:r>
          </a:p>
          <a:p>
            <a:pPr marL="0" indent="0">
              <a:buNone/>
            </a:pPr>
            <a:r>
              <a:rPr lang="es-US" sz="2000" dirty="0" smtClean="0"/>
              <a:t>Verduras: __________, _____________, __________</a:t>
            </a:r>
          </a:p>
          <a:p>
            <a:pPr marL="0" indent="0">
              <a:buNone/>
            </a:pPr>
            <a:r>
              <a:rPr lang="es-US" sz="2000" dirty="0" smtClean="0"/>
              <a:t>Legumbres: _________, _____________, __________</a:t>
            </a:r>
          </a:p>
          <a:p>
            <a:pPr marL="0" indent="0">
              <a:buNone/>
            </a:pPr>
            <a:r>
              <a:rPr lang="es-US" sz="2000" dirty="0" smtClean="0"/>
              <a:t>Productos lácteos: ______________, _______________, </a:t>
            </a:r>
          </a:p>
          <a:p>
            <a:pPr marL="0" indent="0">
              <a:buNone/>
            </a:pPr>
            <a:r>
              <a:rPr lang="es-US" sz="2000" dirty="0" smtClean="0"/>
              <a:t>_________________. </a:t>
            </a:r>
          </a:p>
          <a:p>
            <a:pPr marL="0" indent="0">
              <a:buNone/>
            </a:pPr>
            <a:endParaRPr lang="es-US" sz="2000" dirty="0" smtClean="0"/>
          </a:p>
          <a:p>
            <a:pPr marL="0" indent="0">
              <a:buNone/>
            </a:pPr>
            <a:r>
              <a:rPr lang="es-US" sz="2200" b="1" dirty="0" smtClean="0"/>
              <a:t>Actividad 21</a:t>
            </a:r>
          </a:p>
          <a:p>
            <a:pPr marL="0" indent="0">
              <a:buNone/>
            </a:pPr>
            <a:r>
              <a:rPr lang="es-US" sz="2200" dirty="0" smtClean="0"/>
              <a:t>Completa los espacios en blanco</a:t>
            </a:r>
          </a:p>
          <a:p>
            <a:pPr marL="457200" indent="-457200">
              <a:buAutoNum type="alphaLcParenR"/>
            </a:pPr>
            <a:r>
              <a:rPr lang="es-US" sz="2200" dirty="0" smtClean="0"/>
              <a:t>Mi plato favorito es______________________</a:t>
            </a:r>
          </a:p>
          <a:p>
            <a:pPr marL="457200" indent="-457200">
              <a:buAutoNum type="alphaLcParenR"/>
            </a:pPr>
            <a:r>
              <a:rPr lang="es-US" sz="2200" dirty="0" smtClean="0"/>
              <a:t>Un plato que yo sé preparar es _____________</a:t>
            </a:r>
          </a:p>
          <a:p>
            <a:pPr marL="457200" indent="-457200">
              <a:buAutoNum type="alphaLcParenR"/>
            </a:pPr>
            <a:r>
              <a:rPr lang="es-US" sz="2200" dirty="0" smtClean="0"/>
              <a:t>Un alimento que es saludable es ___________________________.</a:t>
            </a:r>
          </a:p>
          <a:p>
            <a:pPr marL="457200" indent="-457200">
              <a:buAutoNum type="alphaLcParenR"/>
            </a:pPr>
            <a:r>
              <a:rPr lang="es-US" sz="2200" dirty="0" smtClean="0"/>
              <a:t>Un alimento que no es muy saludable es _______________________.</a:t>
            </a:r>
          </a:p>
          <a:p>
            <a:pPr marL="457200" indent="-457200">
              <a:buAutoNum type="alphaLcParenR" startAt="5"/>
            </a:pPr>
            <a:r>
              <a:rPr lang="es-US" sz="2000" dirty="0" smtClean="0"/>
              <a:t>Un alimento que generalmente se come crudo (</a:t>
            </a:r>
            <a:r>
              <a:rPr lang="es-US" sz="2000" i="1" dirty="0" err="1" smtClean="0"/>
              <a:t>raw</a:t>
            </a:r>
            <a:r>
              <a:rPr lang="es-US" sz="2000" dirty="0" smtClean="0"/>
              <a:t>) es______________________________ </a:t>
            </a:r>
          </a:p>
          <a:p>
            <a:pPr marL="457200" indent="-457200">
              <a:buAutoNum type="alphaLcParenR" startAt="5"/>
            </a:pPr>
            <a:r>
              <a:rPr lang="es-US" sz="2000" dirty="0" smtClean="0"/>
              <a:t>Un plato que se come en Puerto Rico es __________________________. </a:t>
            </a:r>
          </a:p>
          <a:p>
            <a:pPr marL="0" indent="0">
              <a:buNone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r>
              <a:rPr lang="es-US" sz="2000" i="1" dirty="0" smtClean="0"/>
              <a:t>-Hablar de hábitos alimenticios</a:t>
            </a:r>
          </a:p>
          <a:p>
            <a:endParaRPr lang="es-US" sz="2000" i="1" dirty="0" smtClean="0"/>
          </a:p>
          <a:p>
            <a:r>
              <a:rPr lang="es-US" sz="2000" dirty="0" smtClean="0"/>
              <a:t>Trabajen en parejas. Habla con tu compañero de clase sobre tus hábitos alimenticios. </a:t>
            </a:r>
            <a:r>
              <a:rPr lang="es-US" sz="2000" dirty="0" smtClean="0">
                <a:latin typeface="Calibri"/>
              </a:rPr>
              <a:t>¿</a:t>
            </a:r>
            <a:r>
              <a:rPr lang="es-US" sz="2000" dirty="0" smtClean="0"/>
              <a:t>Comes alimentos saludables? ¿Cuáles? ¿Qué comes generalmente para el desayuno/ almuerzo/cena?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9" name="Rectangle 8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0"/>
            <a:ext cx="2551113" cy="1435100"/>
          </a:xfrm>
        </p:spPr>
        <p:txBody>
          <a:bodyPr>
            <a:normAutofit/>
          </a:bodyPr>
          <a:lstStyle/>
          <a:p>
            <a: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Repaso</a:t>
            </a:r>
            <a:br>
              <a:rPr lang="es-US" sz="4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es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29000" y="0"/>
            <a:ext cx="5715000" cy="6858000"/>
          </a:xfrm>
          <a:solidFill>
            <a:srgbClr val="FFCD2F"/>
          </a:solidFill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-US" sz="2000" b="1" dirty="0" smtClean="0"/>
              <a:t>Actividad 22</a:t>
            </a:r>
          </a:p>
          <a:p>
            <a:pPr marL="0" indent="0">
              <a:buNone/>
            </a:pPr>
            <a:r>
              <a:rPr lang="es-US" sz="2000" dirty="0" smtClean="0"/>
              <a:t>Completa las siguientes instrucciones que el gerente de una compañía le deja a su asistente antes de irse de viaje. Utiliza los mandatos formales (</a:t>
            </a:r>
            <a:r>
              <a:rPr lang="es-US" sz="2000" dirty="0" err="1" smtClean="0"/>
              <a:t>Ud</a:t>
            </a:r>
            <a:r>
              <a:rPr lang="es-US" sz="2000" dirty="0" smtClean="0"/>
              <a:t>/</a:t>
            </a:r>
            <a:r>
              <a:rPr lang="es-US" sz="2000" dirty="0" err="1" smtClean="0"/>
              <a:t>Uds</a:t>
            </a:r>
            <a:r>
              <a:rPr lang="es-US" sz="2000" dirty="0" smtClean="0"/>
              <a:t>)</a:t>
            </a:r>
          </a:p>
          <a:p>
            <a:pPr marL="0" indent="0">
              <a:buNone/>
            </a:pPr>
            <a:endParaRPr lang="es-US" sz="2000" dirty="0" smtClean="0"/>
          </a:p>
          <a:p>
            <a:pPr marL="457200" indent="-457200">
              <a:buAutoNum type="arabicPeriod"/>
            </a:pPr>
            <a:r>
              <a:rPr lang="es-US" sz="2000" dirty="0" smtClean="0"/>
              <a:t>____________ (llamar) a la compañía de teléfonos temprano en la mañana. 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No ____________ (salir) de la oficina antes de las 5:00PM. 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________________ (pagar) el dinero a los empleados de mantenimiento. 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No _____________  (hacer) llamadas telefónicas muy largas. 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  (escribir) la  carta para el jefe de producción. </a:t>
            </a:r>
          </a:p>
          <a:p>
            <a:pPr marL="457200" indent="-457200">
              <a:buNone/>
            </a:pPr>
            <a:endParaRPr lang="es-US" sz="2000" dirty="0" smtClean="0"/>
          </a:p>
          <a:p>
            <a:pPr marL="0" indent="0">
              <a:buNone/>
            </a:pPr>
            <a:r>
              <a:rPr lang="es-US" sz="2000" b="1" dirty="0" smtClean="0"/>
              <a:t>Actividad 23</a:t>
            </a:r>
          </a:p>
          <a:p>
            <a:pPr marL="0" indent="0">
              <a:buNone/>
            </a:pPr>
            <a:r>
              <a:rPr lang="es-US" sz="2000" dirty="0" smtClean="0"/>
              <a:t>Ahora transforma las instrucciones anteriores en mandatos informales (tú).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______________________________________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______________________________________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______________________________________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______________________________________</a:t>
            </a:r>
          </a:p>
          <a:p>
            <a:pPr marL="457200" indent="-457200">
              <a:buAutoNum type="arabicPeriod"/>
            </a:pPr>
            <a:r>
              <a:rPr lang="es-US" sz="2000" dirty="0" smtClean="0"/>
              <a:t>______________________________________</a:t>
            </a:r>
          </a:p>
          <a:p>
            <a:pPr marL="0" indent="0">
              <a:buNone/>
            </a:pPr>
            <a:r>
              <a:rPr lang="es-US" sz="2000" dirty="0" smtClean="0"/>
              <a:t> </a:t>
            </a:r>
          </a:p>
          <a:p>
            <a:pPr marL="0" indent="0">
              <a:buFontTx/>
              <a:buChar char="-"/>
            </a:pPr>
            <a:endParaRPr lang="es-US" sz="2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914400" y="990600"/>
            <a:ext cx="2514600" cy="5867400"/>
          </a:xfrm>
          <a:solidFill>
            <a:srgbClr val="FFCD2F"/>
          </a:solidFill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es-US" sz="2000" b="1" cap="all" dirty="0" smtClean="0"/>
              <a:t>Meta comunicativa</a:t>
            </a:r>
          </a:p>
          <a:p>
            <a:r>
              <a:rPr lang="es-US" sz="2000" i="1" dirty="0" smtClean="0"/>
              <a:t>-Informar y dar instrucciones</a:t>
            </a:r>
          </a:p>
          <a:p>
            <a:endParaRPr lang="es-US" sz="2000" i="1" dirty="0" smtClean="0"/>
          </a:p>
          <a:p>
            <a:r>
              <a:rPr lang="es-US" sz="2000" dirty="0" smtClean="0"/>
              <a:t>Tu compañero(a)  de pelea todo el tiempo con su novio(a). Piensa en 3 consejos que le quieres dar.</a:t>
            </a:r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i="1" dirty="0" smtClean="0"/>
          </a:p>
          <a:p>
            <a:endParaRPr lang="es-US" sz="2000" i="1" dirty="0" smtClean="0"/>
          </a:p>
          <a:p>
            <a:endParaRPr lang="es-US" sz="2000" dirty="0" smtClean="0"/>
          </a:p>
          <a:p>
            <a:endParaRPr lang="es-US" sz="2000" dirty="0"/>
          </a:p>
        </p:txBody>
      </p:sp>
      <p:sp>
        <p:nvSpPr>
          <p:cNvPr id="9" name="Rectangle 8"/>
          <p:cNvSpPr/>
          <p:nvPr/>
        </p:nvSpPr>
        <p:spPr>
          <a:xfrm>
            <a:off x="4479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s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0"/>
            <a:ext cx="4038600" cy="6858000"/>
          </a:xfrm>
        </p:spPr>
        <p:txBody>
          <a:bodyPr/>
          <a:lstStyle/>
          <a:p>
            <a:endParaRPr lang="es-CO" dirty="0" smtClean="0"/>
          </a:p>
          <a:p>
            <a:pPr>
              <a:buNone/>
            </a:pPr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-381000" y="0"/>
            <a:ext cx="12192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32076" t="13488" r="24528" b="5586"/>
          <a:stretch>
            <a:fillRect/>
          </a:stretch>
        </p:blipFill>
        <p:spPr bwMode="auto">
          <a:xfrm>
            <a:off x="762000" y="0"/>
            <a:ext cx="43126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029200" y="0"/>
            <a:ext cx="4114800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Actividad 2</a:t>
            </a:r>
          </a:p>
          <a:p>
            <a:r>
              <a:rPr lang="es-CO" sz="2000" dirty="0" smtClean="0"/>
              <a:t>Lee los siguientes ejemplos de prestamos lingüísticos del inglés al español.</a:t>
            </a:r>
          </a:p>
          <a:p>
            <a:r>
              <a:rPr lang="es-CO" sz="2000" i="1" dirty="0" smtClean="0"/>
              <a:t>tacos</a:t>
            </a:r>
          </a:p>
          <a:p>
            <a:r>
              <a:rPr lang="es-CO" sz="2000" i="1" dirty="0" smtClean="0"/>
              <a:t>tortillas</a:t>
            </a:r>
          </a:p>
          <a:p>
            <a:r>
              <a:rPr lang="es-CO" sz="2000" i="1" dirty="0" smtClean="0"/>
              <a:t>aficionado</a:t>
            </a:r>
          </a:p>
          <a:p>
            <a:r>
              <a:rPr lang="es-CO" sz="2000" i="1" dirty="0" smtClean="0"/>
              <a:t>café</a:t>
            </a:r>
          </a:p>
          <a:p>
            <a:endParaRPr lang="es-CO" sz="2000" dirty="0" smtClean="0"/>
          </a:p>
          <a:p>
            <a:r>
              <a:rPr lang="es-CO" sz="2000" dirty="0" smtClean="0"/>
              <a:t>Trabaja con un compañero de clase y piensa en otros ejemplos de palabras que provienen del español y ahora se usan comúnmente en inglés.</a:t>
            </a:r>
          </a:p>
          <a:p>
            <a:pPr marL="457200" indent="-457200">
              <a:buAutoNum type="alphaLcPeriod"/>
            </a:pPr>
            <a:r>
              <a:rPr lang="es-CO" sz="2000" dirty="0" smtClean="0"/>
              <a:t>___________________</a:t>
            </a:r>
          </a:p>
          <a:p>
            <a:pPr marL="457200" indent="-457200">
              <a:buAutoNum type="alphaLcPeriod"/>
            </a:pPr>
            <a:r>
              <a:rPr lang="es-CO" sz="2000" dirty="0" smtClean="0"/>
              <a:t>___________________</a:t>
            </a:r>
          </a:p>
          <a:p>
            <a:pPr marL="457200" indent="-457200">
              <a:buAutoNum type="alphaLcPeriod"/>
            </a:pPr>
            <a:r>
              <a:rPr lang="es-CO" sz="2000" dirty="0" smtClean="0"/>
              <a:t>___________________</a:t>
            </a:r>
          </a:p>
          <a:p>
            <a:pPr marL="457200" indent="-457200">
              <a:buAutoNum type="alphaLcPeriod"/>
            </a:pPr>
            <a:r>
              <a:rPr lang="es-CO" sz="2000" dirty="0" smtClean="0"/>
              <a:t>___________________</a:t>
            </a:r>
          </a:p>
          <a:p>
            <a:endParaRPr lang="es-CO" sz="2000" dirty="0"/>
          </a:p>
          <a:p>
            <a:endParaRPr lang="es-CO" sz="2000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0"/>
            <a:ext cx="40386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32487" t="14852" r="3170" b="10277"/>
          <a:stretch>
            <a:fillRect/>
          </a:stretch>
        </p:blipFill>
        <p:spPr bwMode="auto">
          <a:xfrm>
            <a:off x="914400" y="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14400" y="4419601"/>
            <a:ext cx="8229600" cy="2308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s-CO" b="1" dirty="0" smtClean="0"/>
              <a:t>Actividad 3</a:t>
            </a:r>
          </a:p>
          <a:p>
            <a:r>
              <a:rPr lang="es-CO" dirty="0" smtClean="0"/>
              <a:t>Completa los espacios en utilizando la conjugación apropiada de los verbos en </a:t>
            </a:r>
            <a:r>
              <a:rPr lang="es-CO" i="1" dirty="0" smtClean="0"/>
              <a:t>presente de subjuntivo. </a:t>
            </a:r>
          </a:p>
          <a:p>
            <a:r>
              <a:rPr lang="es-CO" dirty="0" smtClean="0"/>
              <a:t>Mis padres quieren que yo ____________ (estudiar) en una universidad cerca de mi casa.  Ellos prefieren que mi hermano y yo _____________ (ir) a una universidad del estado porque son más económicas. Yo espero que me _____________ (aceptar) en varias universidades para así tener diferentes opciones. Espero que mi vida como estudiante universitario no ___________ (ser) muy difícil. 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0"/>
            <a:ext cx="3886200" cy="68580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s-CO" sz="2000" dirty="0" smtClean="0"/>
          </a:p>
          <a:p>
            <a:pPr>
              <a:buNone/>
            </a:pPr>
            <a:endParaRPr lang="es-CO" sz="2000" dirty="0"/>
          </a:p>
          <a:p>
            <a:pPr>
              <a:buNone/>
            </a:pPr>
            <a:endParaRPr lang="es-CO" sz="2000" dirty="0" smtClean="0"/>
          </a:p>
          <a:p>
            <a:pPr>
              <a:buNone/>
            </a:pPr>
            <a:endParaRPr lang="es-CO" sz="2000" dirty="0"/>
          </a:p>
          <a:p>
            <a:pPr>
              <a:buNone/>
            </a:pPr>
            <a:endParaRPr lang="es-CO" sz="2000" dirty="0" smtClean="0"/>
          </a:p>
          <a:p>
            <a:pPr>
              <a:buNone/>
            </a:pPr>
            <a:endParaRPr lang="es-CO" sz="2000" dirty="0"/>
          </a:p>
          <a:p>
            <a:pPr>
              <a:buNone/>
            </a:pPr>
            <a:endParaRPr lang="es-CO" sz="2000" dirty="0" smtClean="0"/>
          </a:p>
          <a:p>
            <a:pPr>
              <a:buNone/>
            </a:pPr>
            <a:endParaRPr lang="es-CO" sz="2000" dirty="0"/>
          </a:p>
          <a:p>
            <a:pPr>
              <a:buNone/>
            </a:pPr>
            <a:endParaRPr lang="es-CO" sz="2000" dirty="0" smtClean="0"/>
          </a:p>
          <a:p>
            <a:pPr>
              <a:buNone/>
            </a:pPr>
            <a:endParaRPr lang="es-CO" sz="2000" dirty="0"/>
          </a:p>
          <a:p>
            <a:pPr>
              <a:buNone/>
            </a:pPr>
            <a:endParaRPr lang="es-CO" sz="2000" dirty="0" smtClean="0"/>
          </a:p>
          <a:p>
            <a:pPr marL="0" indent="0">
              <a:buNone/>
            </a:pPr>
            <a:endParaRPr lang="es-CO" sz="1800" b="1" dirty="0" smtClean="0"/>
          </a:p>
          <a:p>
            <a:pPr marL="0" indent="0">
              <a:buNone/>
            </a:pPr>
            <a:r>
              <a:rPr lang="es-CO" sz="1800" b="1" dirty="0" smtClean="0"/>
              <a:t>Actividad 4</a:t>
            </a:r>
          </a:p>
          <a:p>
            <a:pPr marL="0" indent="0">
              <a:buNone/>
            </a:pPr>
            <a:r>
              <a:rPr lang="es-CO" sz="1600" dirty="0" smtClean="0"/>
              <a:t>Trabajen en grupos pequeños. Lean las situaciones y escriban una sugerencia o consejo</a:t>
            </a:r>
            <a:r>
              <a:rPr lang="es-CO" sz="1600" b="1" dirty="0" smtClean="0"/>
              <a:t>. </a:t>
            </a:r>
          </a:p>
          <a:p>
            <a:pPr>
              <a:buAutoNum type="arabicPeriod"/>
            </a:pPr>
            <a:r>
              <a:rPr lang="es-CO" sz="1600" dirty="0" smtClean="0"/>
              <a:t>No tengo dinero para pagar mis cuentas.</a:t>
            </a:r>
          </a:p>
          <a:p>
            <a:pPr>
              <a:buAutoNum type="arabicPeriod"/>
            </a:pPr>
            <a:r>
              <a:rPr lang="es-CO" sz="1600" dirty="0" smtClean="0"/>
              <a:t>Saco malas notas en la clase de química. </a:t>
            </a:r>
          </a:p>
          <a:p>
            <a:pPr>
              <a:buAutoNum type="arabicPeriod"/>
            </a:pPr>
            <a:r>
              <a:rPr lang="es-CO" sz="1600" dirty="0" smtClean="0"/>
              <a:t>Siempre estoy muy cansado(a). </a:t>
            </a:r>
          </a:p>
          <a:p>
            <a:pPr>
              <a:buAutoNum type="arabicPeriod"/>
            </a:pPr>
            <a:r>
              <a:rPr lang="es-CO" sz="1600" dirty="0" smtClean="0"/>
              <a:t>No me llevo bien con mi compañero(a) de cuarto.</a:t>
            </a:r>
          </a:p>
          <a:p>
            <a:pPr>
              <a:buAutoNum type="arabicPeriod"/>
            </a:pPr>
            <a:r>
              <a:rPr lang="es-CO" sz="1600" dirty="0" smtClean="0"/>
              <a:t>Me aburro mucho los fines de semana. </a:t>
            </a:r>
            <a:endParaRPr lang="es-CO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382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 cstate="print"/>
          <a:srcRect l="28725" t="10713" r="17647" b="7871"/>
          <a:stretch/>
        </p:blipFill>
        <p:spPr bwMode="auto">
          <a:xfrm>
            <a:off x="838200" y="0"/>
            <a:ext cx="4391465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l="8173" t="36467" r="27724" b="53277"/>
          <a:stretch>
            <a:fillRect/>
          </a:stretch>
        </p:blipFill>
        <p:spPr bwMode="auto">
          <a:xfrm>
            <a:off x="762000" y="6019800"/>
            <a:ext cx="441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5" cstate="print"/>
          <a:srcRect l="20673" t="18519" r="26603" b="20041"/>
          <a:stretch>
            <a:fillRect/>
          </a:stretch>
        </p:blipFill>
        <p:spPr bwMode="auto">
          <a:xfrm>
            <a:off x="5181600" y="0"/>
            <a:ext cx="3962400" cy="3962400"/>
          </a:xfrm>
          <a:prstGeom prst="rect">
            <a:avLst/>
          </a:prstGeom>
          <a:noFill/>
          <a:ln w="9525">
            <a:solidFill>
              <a:srgbClr val="F8F8F8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0"/>
            <a:ext cx="4038600" cy="6858000"/>
          </a:xfrm>
        </p:spPr>
        <p:txBody>
          <a:bodyPr/>
          <a:lstStyle/>
          <a:p>
            <a:pPr>
              <a:buNone/>
            </a:pPr>
            <a:endParaRPr lang="es-CO" sz="1600" dirty="0" smtClean="0"/>
          </a:p>
          <a:p>
            <a:pPr marL="0" indent="0">
              <a:buNone/>
            </a:pPr>
            <a:r>
              <a:rPr lang="es-CO" sz="1600" dirty="0" smtClean="0"/>
              <a:t>Escribe 5 recomendaciones para los próximos estudiantes de primer año (</a:t>
            </a:r>
            <a:r>
              <a:rPr lang="es-CO" sz="1600" i="1" dirty="0" err="1" smtClean="0"/>
              <a:t>freshmen</a:t>
            </a:r>
            <a:r>
              <a:rPr lang="es-CO" sz="1600" dirty="0" smtClean="0"/>
              <a:t>) de tu universidad. </a:t>
            </a:r>
          </a:p>
          <a:p>
            <a:pPr marL="0" indent="0">
              <a:buNone/>
            </a:pPr>
            <a:r>
              <a:rPr lang="es-CO" sz="1600" dirty="0" smtClean="0"/>
              <a:t>Usa </a:t>
            </a:r>
            <a:r>
              <a:rPr lang="es-CO" sz="1600" i="1" dirty="0" smtClean="0"/>
              <a:t>expresión impersonal + infinitivo</a:t>
            </a:r>
          </a:p>
          <a:p>
            <a:pPr marL="0" indent="0">
              <a:buNone/>
            </a:pPr>
            <a:r>
              <a:rPr lang="es-CO" sz="1600" dirty="0" smtClean="0"/>
              <a:t>Ej. </a:t>
            </a:r>
            <a:r>
              <a:rPr lang="es-CO" sz="1600" i="1" dirty="0" smtClean="0"/>
              <a:t>Es importante asistir </a:t>
            </a:r>
            <a:r>
              <a:rPr lang="es-CO" sz="1600" dirty="0" smtClean="0"/>
              <a:t>a todas las clases. </a:t>
            </a:r>
          </a:p>
          <a:p>
            <a:pPr>
              <a:buAutoNum type="arabicPeriod"/>
            </a:pPr>
            <a:r>
              <a:rPr lang="es-CO" sz="1600" dirty="0" smtClean="0"/>
              <a:t>___________________________</a:t>
            </a:r>
          </a:p>
          <a:p>
            <a:pPr>
              <a:buAutoNum type="arabicPeriod"/>
            </a:pPr>
            <a:r>
              <a:rPr lang="es-CO" sz="1600" dirty="0" smtClean="0"/>
              <a:t>___________________________</a:t>
            </a:r>
          </a:p>
          <a:p>
            <a:pPr>
              <a:buAutoNum type="arabicPeriod"/>
            </a:pPr>
            <a:r>
              <a:rPr lang="es-CO" sz="1600" dirty="0" smtClean="0"/>
              <a:t>___________________________</a:t>
            </a:r>
          </a:p>
          <a:p>
            <a:pPr>
              <a:buAutoNum type="arabicPeriod"/>
            </a:pPr>
            <a:r>
              <a:rPr lang="es-CO" sz="1600" dirty="0" smtClean="0"/>
              <a:t>___________________________</a:t>
            </a:r>
          </a:p>
          <a:p>
            <a:pPr>
              <a:buAutoNum type="arabicPeriod"/>
            </a:pPr>
            <a:r>
              <a:rPr lang="es-CO" sz="1600" dirty="0" smtClean="0"/>
              <a:t>___________________________</a:t>
            </a:r>
          </a:p>
          <a:p>
            <a:pPr>
              <a:buAutoNum type="arabicPeriod"/>
            </a:pPr>
            <a:endParaRPr lang="es-CO" sz="1600" dirty="0" smtClean="0"/>
          </a:p>
          <a:p>
            <a:pPr>
              <a:buNone/>
            </a:pPr>
            <a:r>
              <a:rPr lang="es-CO" sz="1600" b="1" dirty="0" smtClean="0"/>
              <a:t>Actividad 6</a:t>
            </a:r>
          </a:p>
          <a:p>
            <a:pPr marL="0" indent="0">
              <a:buNone/>
            </a:pPr>
            <a:r>
              <a:rPr lang="es-CO" sz="1600" dirty="0" smtClean="0"/>
              <a:t>Lee cada situación y escribe consejos para tu compañero(a) de cuarto.</a:t>
            </a:r>
          </a:p>
          <a:p>
            <a:pPr marL="0" indent="0">
              <a:buNone/>
            </a:pPr>
            <a:r>
              <a:rPr lang="es-CO" sz="1600" dirty="0" smtClean="0"/>
              <a:t>Usa </a:t>
            </a:r>
            <a:r>
              <a:rPr lang="es-CO" sz="1600" i="1" dirty="0" smtClean="0"/>
              <a:t>expresión impersonal + que + subjuntivo</a:t>
            </a:r>
          </a:p>
          <a:p>
            <a:pPr>
              <a:buAutoNum type="arabicPeriod"/>
            </a:pPr>
            <a:r>
              <a:rPr lang="es-CO" sz="1600" dirty="0" smtClean="0"/>
              <a:t>Quiero ir de vacaciones a Miami</a:t>
            </a:r>
          </a:p>
          <a:p>
            <a:pPr>
              <a:buAutoNum type="arabicPeriod"/>
            </a:pPr>
            <a:r>
              <a:rPr lang="es-CO" sz="1600" dirty="0" smtClean="0"/>
              <a:t>Voy a tomar 7 clases el próximo semestre. </a:t>
            </a:r>
          </a:p>
          <a:p>
            <a:pPr>
              <a:buAutoNum type="arabicPeriod"/>
            </a:pPr>
            <a:r>
              <a:rPr lang="es-CO" sz="1800" dirty="0" smtClean="0"/>
              <a:t>Voy a terminar mi relación con mi novio(a)</a:t>
            </a:r>
          </a:p>
          <a:p>
            <a:pPr>
              <a:buAutoNum type="arabicPeriod"/>
            </a:pPr>
            <a:r>
              <a:rPr lang="es-CO" sz="1800" dirty="0" smtClean="0"/>
              <a:t>Necesito comprar un computador nuevo. </a:t>
            </a:r>
          </a:p>
          <a:p>
            <a:pPr marL="0" indent="0">
              <a:buNone/>
            </a:pPr>
            <a:endParaRPr lang="es-CO" sz="1800" dirty="0" smtClean="0"/>
          </a:p>
          <a:p>
            <a:pPr marL="0" indent="0">
              <a:buNone/>
            </a:pPr>
            <a:endParaRPr lang="es-CO" sz="1800" dirty="0"/>
          </a:p>
          <a:p>
            <a:pPr>
              <a:buNone/>
            </a:pPr>
            <a:endParaRPr lang="es-CO" sz="1800" dirty="0" smtClean="0"/>
          </a:p>
          <a:p>
            <a:pPr>
              <a:buNone/>
            </a:pPr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0"/>
            <a:ext cx="4038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smtClean="0"/>
              <a:t>Actividad 5</a:t>
            </a:r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  <a:p>
            <a:endParaRPr lang="es-CO" sz="1600" dirty="0" smtClean="0"/>
          </a:p>
          <a:p>
            <a:endParaRPr lang="es-CO" sz="16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5689" t="11225" r="30836" b="6456"/>
          <a:stretch>
            <a:fillRect/>
          </a:stretch>
        </p:blipFill>
        <p:spPr bwMode="auto">
          <a:xfrm>
            <a:off x="838200" y="0"/>
            <a:ext cx="4267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0"/>
            <a:ext cx="30480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6858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0"/>
            <a:ext cx="3048000" cy="1338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/>
              <a:t>Actividad 7</a:t>
            </a:r>
          </a:p>
          <a:p>
            <a:r>
              <a:rPr lang="es-CO" dirty="0" smtClean="0"/>
              <a:t>Trabajen en pequeños grupos en la siguiente actividad. </a:t>
            </a:r>
          </a:p>
          <a:p>
            <a:r>
              <a:rPr lang="es-CO" dirty="0" smtClean="0"/>
              <a:t>Lean las situaciones y completen las oraciones con:</a:t>
            </a:r>
          </a:p>
          <a:p>
            <a:r>
              <a:rPr lang="es-CO" i="1" dirty="0" smtClean="0"/>
              <a:t>Decir que + subjuntivo</a:t>
            </a:r>
          </a:p>
          <a:p>
            <a:r>
              <a:rPr lang="es-CO" i="1" dirty="0" smtClean="0"/>
              <a:t>Decir que + indicativo</a:t>
            </a:r>
          </a:p>
          <a:p>
            <a:endParaRPr lang="es-CO" dirty="0" smtClean="0"/>
          </a:p>
          <a:p>
            <a:pPr marL="342900" indent="-342900">
              <a:buAutoNum type="arabicPeriod"/>
            </a:pPr>
            <a:r>
              <a:rPr lang="es-CO" dirty="0" smtClean="0"/>
              <a:t>Mi maestra me __________ (tomar) una clase avanzada de español. Ella dice que yo ____________ el nivel apropiado para esta clase. </a:t>
            </a:r>
          </a:p>
          <a:p>
            <a:pPr marL="342900" indent="-342900">
              <a:buAutoNum type="arabicPeriod"/>
            </a:pPr>
            <a:r>
              <a:rPr lang="es-CO" dirty="0" smtClean="0"/>
              <a:t>El entrenador de nuestro equipo nos ___________ (entrenar) muy fuerte. Él ___________ (deber) esforzarnos al máximo. </a:t>
            </a:r>
          </a:p>
          <a:p>
            <a:pPr marL="342900" indent="-342900">
              <a:buAutoNum type="arabicPeriod"/>
            </a:pPr>
            <a:r>
              <a:rPr lang="es-CO" dirty="0" smtClean="0"/>
              <a:t>Mis abuelos __________ (comer) comida rápida es malo. Ellos nos _________ (preparar) las comidas en la casa. </a:t>
            </a:r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1212" t="12163" r="25758" b="7912"/>
          <a:stretch>
            <a:fillRect/>
          </a:stretch>
        </p:blipFill>
        <p:spPr bwMode="auto">
          <a:xfrm>
            <a:off x="685800" y="0"/>
            <a:ext cx="548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2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7" dur="2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0" dur="2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0"/>
            <a:ext cx="29718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pPr>
              <a:buNone/>
            </a:pPr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0"/>
            <a:ext cx="281940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900" b="1" dirty="0" smtClean="0"/>
              <a:t>Actividad 8</a:t>
            </a:r>
          </a:p>
          <a:p>
            <a:r>
              <a:rPr lang="es-CO" sz="1900" dirty="0" smtClean="0"/>
              <a:t>Completen las siguientes órdenes que la maestra les da a los niños con la forma apropiada de los verbos utilizando </a:t>
            </a:r>
            <a:r>
              <a:rPr lang="es-CO" sz="1900" i="1" dirty="0" smtClean="0"/>
              <a:t>mandatos</a:t>
            </a:r>
            <a:r>
              <a:rPr lang="es-CO" sz="1900" dirty="0" smtClean="0"/>
              <a:t>. </a:t>
            </a:r>
          </a:p>
          <a:p>
            <a:endParaRPr lang="es-CO" sz="1900" dirty="0" smtClean="0"/>
          </a:p>
          <a:p>
            <a:pPr marL="342900" indent="-342900">
              <a:buAutoNum type="arabicPeriod"/>
            </a:pPr>
            <a:r>
              <a:rPr lang="es-CO" sz="1900" dirty="0" smtClean="0"/>
              <a:t>Juanito, __________ (hacer) siempre la tarea.</a:t>
            </a:r>
          </a:p>
          <a:p>
            <a:pPr marL="342900" indent="-342900">
              <a:buAutoNum type="arabicPeriod"/>
            </a:pPr>
            <a:r>
              <a:rPr lang="es-CO" sz="1900" dirty="0" smtClean="0"/>
              <a:t>Niños, _________ (abrir) sus libros de matemáticas.</a:t>
            </a:r>
          </a:p>
          <a:p>
            <a:pPr marL="342900" indent="-342900">
              <a:buAutoNum type="arabicPeriod"/>
            </a:pPr>
            <a:r>
              <a:rPr lang="es-CO" sz="1900" dirty="0" smtClean="0"/>
              <a:t>Lucy, no ___________ (usar) su teléfono celular en clase. </a:t>
            </a:r>
          </a:p>
          <a:p>
            <a:pPr marL="342900" indent="-342900">
              <a:buAutoNum type="arabicPeriod"/>
            </a:pPr>
            <a:r>
              <a:rPr lang="es-CO" sz="1900" dirty="0" smtClean="0"/>
              <a:t>Mary y Carmen, ______ (ir) a ver a la enfermera. </a:t>
            </a:r>
          </a:p>
          <a:p>
            <a:pPr marL="342900" indent="-342900">
              <a:buAutoNum type="arabicPeriod"/>
            </a:pPr>
            <a:r>
              <a:rPr lang="es-CO" sz="1900" dirty="0" smtClean="0"/>
              <a:t>Jaimito, no _________ (correr) por el aula de clases. </a:t>
            </a:r>
          </a:p>
          <a:p>
            <a:pPr marL="342900" indent="-342900"/>
            <a:endParaRPr lang="es-CO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7778" t="10638" r="31944" b="36895"/>
          <a:stretch>
            <a:fillRect/>
          </a:stretch>
        </p:blipFill>
        <p:spPr bwMode="auto">
          <a:xfrm>
            <a:off x="914400" y="0"/>
            <a:ext cx="530058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8173" t="36467" r="27724" b="53277"/>
          <a:stretch>
            <a:fillRect/>
          </a:stretch>
        </p:blipFill>
        <p:spPr bwMode="auto">
          <a:xfrm>
            <a:off x="914400" y="5791200"/>
            <a:ext cx="533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00" y="0"/>
            <a:ext cx="3200400" cy="6858000"/>
          </a:xfrm>
        </p:spPr>
        <p:txBody>
          <a:bodyPr/>
          <a:lstStyle/>
          <a:p>
            <a:endParaRPr lang="es-CO" dirty="0" smtClean="0"/>
          </a:p>
          <a:p>
            <a:endParaRPr lang="es-CO" dirty="0"/>
          </a:p>
          <a:p>
            <a:endParaRPr lang="es-CO" dirty="0" smtClean="0"/>
          </a:p>
          <a:p>
            <a:pPr>
              <a:buNone/>
            </a:pPr>
            <a:endParaRPr lang="es-CO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rgbClr val="AB2E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TextBox 10"/>
          <p:cNvSpPr txBox="1"/>
          <p:nvPr/>
        </p:nvSpPr>
        <p:spPr>
          <a:xfrm>
            <a:off x="5943600" y="0"/>
            <a:ext cx="3200400" cy="798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900" b="1" dirty="0" smtClean="0"/>
              <a:t>Actividad 8</a:t>
            </a:r>
          </a:p>
          <a:p>
            <a:r>
              <a:rPr lang="es-CO" sz="1900" dirty="0" smtClean="0"/>
              <a:t>Diana está tomando clases de cocina y le hace muchas preguntas a su instructora. Responde las preguntas utilizando </a:t>
            </a:r>
            <a:r>
              <a:rPr lang="es-CO" sz="1900" i="1" dirty="0" smtClean="0"/>
              <a:t>mandatos</a:t>
            </a:r>
            <a:r>
              <a:rPr lang="es-CO" sz="1900" dirty="0" smtClean="0"/>
              <a:t> y los </a:t>
            </a:r>
            <a:r>
              <a:rPr lang="es-CO" sz="1900" i="1" dirty="0" smtClean="0"/>
              <a:t>pronombres</a:t>
            </a:r>
            <a:r>
              <a:rPr lang="es-CO" sz="1900" dirty="0" smtClean="0"/>
              <a:t> apropiados.</a:t>
            </a:r>
          </a:p>
          <a:p>
            <a:r>
              <a:rPr lang="es-CO" sz="1900" dirty="0" smtClean="0"/>
              <a:t>Ej. </a:t>
            </a:r>
          </a:p>
          <a:p>
            <a:r>
              <a:rPr lang="es-CO" sz="1900" dirty="0" smtClean="0"/>
              <a:t>Diana: </a:t>
            </a:r>
            <a:r>
              <a:rPr lang="es-CO" sz="1900" dirty="0" smtClean="0">
                <a:latin typeface="Calibri"/>
              </a:rPr>
              <a:t>¿</a:t>
            </a:r>
            <a:r>
              <a:rPr lang="es-CO" sz="1900" dirty="0" smtClean="0"/>
              <a:t>Limpio los utensilios?</a:t>
            </a:r>
          </a:p>
          <a:p>
            <a:r>
              <a:rPr lang="es-CO" sz="1900" dirty="0" smtClean="0"/>
              <a:t>Instructora: Sí, l</a:t>
            </a:r>
            <a:r>
              <a:rPr lang="es-CO" sz="1900" u="sng" dirty="0" smtClean="0"/>
              <a:t>ímpielos</a:t>
            </a:r>
          </a:p>
          <a:p>
            <a:endParaRPr lang="es-CO" sz="1900" dirty="0" smtClean="0"/>
          </a:p>
          <a:p>
            <a:r>
              <a:rPr lang="es-CO" sz="1900" dirty="0" smtClean="0"/>
              <a:t>Diana : ¿Lavo las frutas?</a:t>
            </a:r>
          </a:p>
          <a:p>
            <a:r>
              <a:rPr lang="es-CO" sz="1900" dirty="0" smtClean="0"/>
              <a:t>Instructora: No, no_________</a:t>
            </a:r>
          </a:p>
          <a:p>
            <a:endParaRPr lang="es-CO" sz="1900" dirty="0" smtClean="0"/>
          </a:p>
          <a:p>
            <a:r>
              <a:rPr lang="es-CO" sz="1900" dirty="0" smtClean="0"/>
              <a:t>Diana: ¿Caliento las tortillas?</a:t>
            </a:r>
          </a:p>
          <a:p>
            <a:r>
              <a:rPr lang="es-CO" sz="1900" dirty="0" smtClean="0"/>
              <a:t>Instructora: Sí, ____________</a:t>
            </a:r>
          </a:p>
          <a:p>
            <a:endParaRPr lang="es-CO" sz="1900" dirty="0" smtClean="0"/>
          </a:p>
          <a:p>
            <a:r>
              <a:rPr lang="es-CO" sz="1900" dirty="0" smtClean="0"/>
              <a:t>Diana: ¿Pongo la carne en el refrigerador?</a:t>
            </a:r>
          </a:p>
          <a:p>
            <a:r>
              <a:rPr lang="es-CO" sz="1900" dirty="0" smtClean="0"/>
              <a:t>Instructora: No, no_________</a:t>
            </a:r>
          </a:p>
          <a:p>
            <a:endParaRPr lang="es-CO" sz="1900" dirty="0" smtClean="0"/>
          </a:p>
          <a:p>
            <a:r>
              <a:rPr lang="es-CO" sz="1900" dirty="0" smtClean="0"/>
              <a:t>Diana: ¿Hiervo el agua?</a:t>
            </a:r>
          </a:p>
          <a:p>
            <a:r>
              <a:rPr lang="es-CO" sz="1900" dirty="0" smtClean="0"/>
              <a:t>Instructora: Sí, ___________</a:t>
            </a:r>
          </a:p>
          <a:p>
            <a:endParaRPr lang="es-CO" sz="1900" dirty="0" smtClean="0"/>
          </a:p>
          <a:p>
            <a:endParaRPr lang="es-CO" sz="1900" dirty="0" smtClean="0"/>
          </a:p>
          <a:p>
            <a:endParaRPr lang="es-CO" sz="1900" dirty="0" smtClean="0"/>
          </a:p>
          <a:p>
            <a:endParaRPr lang="es-CO" sz="1900" dirty="0" smtClean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rcRect l="27778" t="65916" r="31944" b="6914"/>
          <a:stretch>
            <a:fillRect/>
          </a:stretch>
        </p:blipFill>
        <p:spPr bwMode="auto">
          <a:xfrm>
            <a:off x="914400" y="838200"/>
            <a:ext cx="5029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 cstate="print"/>
          <a:srcRect l="27778" t="10638" r="31944" b="78749"/>
          <a:stretch>
            <a:fillRect/>
          </a:stretch>
        </p:blipFill>
        <p:spPr bwMode="auto">
          <a:xfrm>
            <a:off x="914400" y="0"/>
            <a:ext cx="5029200" cy="86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l="8173" t="36467" r="27724" b="53277"/>
          <a:stretch>
            <a:fillRect/>
          </a:stretch>
        </p:blipFill>
        <p:spPr bwMode="auto">
          <a:xfrm>
            <a:off x="914400" y="5791200"/>
            <a:ext cx="5029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2480</Words>
  <Application>Microsoft Office PowerPoint</Application>
  <PresentationFormat>On-screen Show (4:3)</PresentationFormat>
  <Paragraphs>697</Paragraphs>
  <Slides>21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Repaso </vt:lpstr>
      <vt:lpstr>Repaso </vt:lpstr>
      <vt:lpstr>Repaso 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Marisol</dc:creator>
  <cp:lastModifiedBy>CL User</cp:lastModifiedBy>
  <cp:revision>121</cp:revision>
  <dcterms:created xsi:type="dcterms:W3CDTF">2013-06-26T02:06:55Z</dcterms:created>
  <dcterms:modified xsi:type="dcterms:W3CDTF">2013-09-10T13:08:16Z</dcterms:modified>
</cp:coreProperties>
</file>